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77" r:id="rId2"/>
    <p:sldId id="280" r:id="rId3"/>
    <p:sldId id="297" r:id="rId4"/>
    <p:sldId id="305" r:id="rId5"/>
    <p:sldId id="307" r:id="rId6"/>
    <p:sldId id="298" r:id="rId7"/>
    <p:sldId id="281" r:id="rId8"/>
    <p:sldId id="304" r:id="rId9"/>
    <p:sldId id="300" r:id="rId10"/>
    <p:sldId id="301" r:id="rId11"/>
    <p:sldId id="302" r:id="rId12"/>
    <p:sldId id="306" r:id="rId13"/>
    <p:sldId id="292" r:id="rId14"/>
    <p:sldId id="282" r:id="rId15"/>
    <p:sldId id="296" r:id="rId16"/>
    <p:sldId id="303" r:id="rId1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181"/>
    <a:srgbClr val="09795C"/>
    <a:srgbClr val="7EC234"/>
    <a:srgbClr val="0BD1DB"/>
    <a:srgbClr val="0DE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05" autoAdjust="0"/>
  </p:normalViewPr>
  <p:slideViewPr>
    <p:cSldViewPr>
      <p:cViewPr>
        <p:scale>
          <a:sx n="75" d="100"/>
          <a:sy n="75" d="100"/>
        </p:scale>
        <p:origin x="-2664" y="-43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rivosheeva.YAKOMS\Downloads\&#1057;&#1090;&#1072;&#1090;&#1080;&#1089;&#1090;&#1080;&#1082;&#1072;%20(1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rivosheeva.YAKOMS\Downloads\&#1057;&#1090;&#1072;&#1090;&#1080;&#1089;&#1090;&#1080;&#1082;&#1072;%20(1)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rivosheeva.YAKOMS\Documents\&#1055;&#1086;&#1082;&#1072;&#1079;&#1072;&#1090;&#1077;&#1083;&#1080;%20&#1088;&#1077;&#1079;&#1091;&#1083;&#1100;&#1090;&#1072;&#1090;&#1080;&#1074;&#1085;&#1086;&#1089;&#1090;&#1080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rivosheeva.YAKOMS\Documents\&#1055;&#1086;&#1082;&#1072;&#1079;&#1072;&#1090;&#1077;&#1083;&#1080;%20&#1088;&#1077;&#1079;&#1091;&#1083;&#1100;&#1090;&#1072;&#1090;&#1080;&#1074;&#1085;&#1086;&#1089;&#1090;&#1080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rivosheeva.YAKOMS\Documents\&#1055;&#1086;&#1082;&#1072;&#1079;&#1072;&#1090;&#1077;&#1083;&#1080;%20&#1088;&#1077;&#1079;&#1091;&#1083;&#1100;&#1090;&#1072;&#1090;&#1080;&#1074;&#1085;&#1086;&#1089;&#1090;&#1080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rivosheeva.YAKOMS\Documents\&#1055;&#1086;&#1082;&#1072;&#1079;&#1072;&#1090;&#1077;&#1083;&#1080;%20&#1088;&#1077;&#1079;&#1091;&#1083;&#1100;&#1090;&#1072;&#1090;&#1080;&#1074;&#1085;&#1086;&#1089;&#1090;&#1080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rivosheeva.YAKOMS\Documents\&#1055;&#1086;&#1082;&#1072;&#1079;&#1072;&#1090;&#1077;&#1083;&#1080;%20&#1088;&#1077;&#1079;&#1091;&#1083;&#1100;&#1090;&#1072;&#1090;&#1080;&#1074;&#1085;&#1086;&#1089;&#1090;&#1080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rivosheeva.YAKOMS\Documents\&#1055;&#1086;&#1082;&#1072;&#1079;&#1072;&#1090;&#1077;&#1083;&#1080;%20&#1088;&#1077;&#1079;&#1091;&#1083;&#1100;&#1090;&#1072;&#1090;&#1080;&#1074;&#1085;&#1086;&#1089;&#1090;&#1080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hp2\Fileserver\Departmens\&#1054;&#1041;&#1065;&#1048;&#1049;\&#1059;&#1048;&#1040;&#1054;\&#1054;&#1048;&#1054;\&#1050;&#1086;&#1083;&#1080;&#1095;&#1077;&#1089;&#1074;&#1090;&#1086;%20&#1083;&#1102;&#1076;&#1077;&#1081;%20&#1089;&#1086;&#1089;&#1090;&#1086;&#1103;&#1097;&#1080;&#1093;%20&#1085;&#1072;%20&#1044;&#1053;%20&#1085;&#1072;%20&#1085;&#1072;&#1095;&#1072;&#1083;&#1086;%20&#1075;&#1086;&#1076;&#1072;%20&#1080;%20&#1087;&#1088;&#1086;&#1096;&#1077;&#1076;&#1096;&#1080;&#1077;%20&#1044;&#1053;%20&#1085;&#1072;%20&#1090;&#1077;&#1082;&#1091;&#1097;&#1080;&#1081;%20&#1084;&#1086;&#1084;&#1077;&#1085;&#1090;%20v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838575918273403E-2"/>
          <c:y val="0"/>
          <c:w val="0.95832284816345314"/>
          <c:h val="0.47955277696417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Лист3!$C$53</c:f>
              <c:strCache>
                <c:ptCount val="1"/>
                <c:pt idx="0">
                  <c:v>% от плана</c:v>
                </c:pt>
              </c:strCache>
            </c:strRef>
          </c:tx>
          <c:invertIfNegative val="0"/>
          <c:dLbls>
            <c:dLbl>
              <c:idx val="37"/>
              <c:layout>
                <c:manualLayout>
                  <c:x val="5.683247977710927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8"/>
              <c:delete val="1"/>
            </c:dLbl>
            <c:txPr>
              <a:bodyPr/>
              <a:lstStyle/>
              <a:p>
                <a:pPr>
                  <a:defRPr sz="700" b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Лист3!$B$54:$B$92</c:f>
              <c:strCache>
                <c:ptCount val="39"/>
                <c:pt idx="0">
                  <c:v>Абыйская ЦРБ    </c:v>
                </c:pt>
                <c:pt idx="1">
                  <c:v>Анабарская ЦРБ</c:v>
                </c:pt>
                <c:pt idx="2">
                  <c:v>Амгинская ЦРБ</c:v>
                </c:pt>
                <c:pt idx="3">
                  <c:v>Алданская ЦРБ</c:v>
                </c:pt>
                <c:pt idx="4">
                  <c:v>Булунская ЦРБ</c:v>
                </c:pt>
                <c:pt idx="5">
                  <c:v>Верхневилюйская ЦРБ</c:v>
                </c:pt>
                <c:pt idx="6">
                  <c:v>Верхнеколымская ЦРБ</c:v>
                </c:pt>
                <c:pt idx="7">
                  <c:v>Верхоянская ЦРБ</c:v>
                </c:pt>
                <c:pt idx="8">
                  <c:v>Вилюйская ЦРБ</c:v>
                </c:pt>
                <c:pt idx="9">
                  <c:v>Горная ЦРБ</c:v>
                </c:pt>
                <c:pt idx="10">
                  <c:v>Кобяйская ЦРБ</c:v>
                </c:pt>
                <c:pt idx="11">
                  <c:v>Нюрбинская ЦРБ</c:v>
                </c:pt>
                <c:pt idx="12">
                  <c:v>Ленская ЦРБ</c:v>
                </c:pt>
                <c:pt idx="13">
                  <c:v>Мегино-Кангаласская ЦРБ</c:v>
                </c:pt>
                <c:pt idx="14">
                  <c:v>Мирнинская ЦРБ</c:v>
                </c:pt>
                <c:pt idx="15">
                  <c:v>Айхальская ГБ</c:v>
                </c:pt>
                <c:pt idx="16">
                  <c:v>Момская ЦРБ</c:v>
                </c:pt>
                <c:pt idx="17">
                  <c:v>Нерюнгринская ЦРБ</c:v>
                </c:pt>
                <c:pt idx="18">
                  <c:v>Намская ЦРБ</c:v>
                </c:pt>
                <c:pt idx="19">
                  <c:v>Оймяконская ЦРБ</c:v>
                </c:pt>
                <c:pt idx="20">
                  <c:v>Олекминская ЦРБ</c:v>
                </c:pt>
                <c:pt idx="21">
                  <c:v>Оленекская ЦРБ</c:v>
                </c:pt>
                <c:pt idx="22">
                  <c:v>Среднеколымская ЦРБ</c:v>
                </c:pt>
                <c:pt idx="23">
                  <c:v>Сунтарская ЦРБ</c:v>
                </c:pt>
                <c:pt idx="24">
                  <c:v>Таттинская ЦРБ</c:v>
                </c:pt>
                <c:pt idx="25">
                  <c:v>Томпонская ЦРБ</c:v>
                </c:pt>
                <c:pt idx="26">
                  <c:v>Усть-Майская ЦРБ</c:v>
                </c:pt>
                <c:pt idx="27">
                  <c:v>Хангаласская ЦРБ</c:v>
                </c:pt>
                <c:pt idx="28">
                  <c:v>Чурапчинская ЦРБ </c:v>
                </c:pt>
                <c:pt idx="29">
                  <c:v>РKБ №3</c:v>
                </c:pt>
                <c:pt idx="30">
                  <c:v>Поликлиника №1</c:v>
                </c:pt>
                <c:pt idx="31">
                  <c:v>ЯГБ №2</c:v>
                </c:pt>
                <c:pt idx="32">
                  <c:v>ЯГБ №3</c:v>
                </c:pt>
                <c:pt idx="33">
                  <c:v>ДВОМЦ</c:v>
                </c:pt>
                <c:pt idx="34">
                  <c:v>СВФУ</c:v>
                </c:pt>
                <c:pt idx="35">
                  <c:v> Медклиника Аврора</c:v>
                </c:pt>
                <c:pt idx="36">
                  <c:v> Медицинский центр г. Якутска</c:v>
                </c:pt>
                <c:pt idx="37">
                  <c:v> МЦ МедЭкспресс+</c:v>
                </c:pt>
                <c:pt idx="38">
                  <c:v> МК ЯННАМЕД</c:v>
                </c:pt>
              </c:strCache>
            </c:strRef>
          </c:cat>
          <c:val>
            <c:numRef>
              <c:f>Лист3!$C$54:$C$92</c:f>
              <c:numCache>
                <c:formatCode>0.0</c:formatCode>
                <c:ptCount val="39"/>
                <c:pt idx="0">
                  <c:v>25.651144435674823</c:v>
                </c:pt>
                <c:pt idx="1">
                  <c:v>0</c:v>
                </c:pt>
                <c:pt idx="2">
                  <c:v>38.620689655172413</c:v>
                </c:pt>
                <c:pt idx="3">
                  <c:v>135.11089813800658</c:v>
                </c:pt>
                <c:pt idx="4">
                  <c:v>166.04460628129266</c:v>
                </c:pt>
                <c:pt idx="5">
                  <c:v>30.040380732621863</c:v>
                </c:pt>
                <c:pt idx="6">
                  <c:v>43.106180665610147</c:v>
                </c:pt>
                <c:pt idx="7">
                  <c:v>26.27797734180713</c:v>
                </c:pt>
                <c:pt idx="8">
                  <c:v>33.751627796850954</c:v>
                </c:pt>
                <c:pt idx="9">
                  <c:v>21.685313020709355</c:v>
                </c:pt>
                <c:pt idx="10">
                  <c:v>87.120632491711305</c:v>
                </c:pt>
                <c:pt idx="11">
                  <c:v>32.34022104757328</c:v>
                </c:pt>
                <c:pt idx="12">
                  <c:v>7.2429906542056068</c:v>
                </c:pt>
                <c:pt idx="13">
                  <c:v>38.515998528870909</c:v>
                </c:pt>
                <c:pt idx="14">
                  <c:v>22.766504715633037</c:v>
                </c:pt>
                <c:pt idx="15">
                  <c:v>59.603444822751847</c:v>
                </c:pt>
                <c:pt idx="16">
                  <c:v>11.400422237860662</c:v>
                </c:pt>
                <c:pt idx="17">
                  <c:v>53.198775279993548</c:v>
                </c:pt>
                <c:pt idx="18">
                  <c:v>67.424529493495015</c:v>
                </c:pt>
                <c:pt idx="19">
                  <c:v>4.9650892164468576</c:v>
                </c:pt>
                <c:pt idx="20">
                  <c:v>36.695790309769663</c:v>
                </c:pt>
                <c:pt idx="21">
                  <c:v>105.51989730423621</c:v>
                </c:pt>
                <c:pt idx="22">
                  <c:v>64.195925444299959</c:v>
                </c:pt>
                <c:pt idx="23">
                  <c:v>29.82701602645637</c:v>
                </c:pt>
                <c:pt idx="24">
                  <c:v>66.672334636966497</c:v>
                </c:pt>
                <c:pt idx="25">
                  <c:v>17.248157248157248</c:v>
                </c:pt>
                <c:pt idx="26">
                  <c:v>10.553983016579053</c:v>
                </c:pt>
                <c:pt idx="27">
                  <c:v>69.447740757644922</c:v>
                </c:pt>
                <c:pt idx="28">
                  <c:v>7.8414351851851842</c:v>
                </c:pt>
                <c:pt idx="29">
                  <c:v>276.51637538551921</c:v>
                </c:pt>
                <c:pt idx="30">
                  <c:v>9.6479580270103966</c:v>
                </c:pt>
                <c:pt idx="31">
                  <c:v>156.61125319693093</c:v>
                </c:pt>
                <c:pt idx="32">
                  <c:v>50.148595238824726</c:v>
                </c:pt>
                <c:pt idx="33">
                  <c:v>12.791495198902606</c:v>
                </c:pt>
                <c:pt idx="34">
                  <c:v>11.054827175208581</c:v>
                </c:pt>
                <c:pt idx="35">
                  <c:v>76.499752107089733</c:v>
                </c:pt>
                <c:pt idx="36">
                  <c:v>11.190849349720915</c:v>
                </c:pt>
                <c:pt idx="37">
                  <c:v>12.589073634204276</c:v>
                </c:pt>
                <c:pt idx="38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Лист3!$D$53</c:f>
              <c:strCache>
                <c:ptCount val="1"/>
                <c:pt idx="0">
                  <c:v>% ошибочных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txPr>
              <a:bodyPr/>
              <a:lstStyle/>
              <a:p>
                <a:pPr>
                  <a:defRPr sz="7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Лист3!$B$54:$B$92</c:f>
              <c:strCache>
                <c:ptCount val="39"/>
                <c:pt idx="0">
                  <c:v>Абыйская ЦРБ    </c:v>
                </c:pt>
                <c:pt idx="1">
                  <c:v>Анабарская ЦРБ</c:v>
                </c:pt>
                <c:pt idx="2">
                  <c:v>Амгинская ЦРБ</c:v>
                </c:pt>
                <c:pt idx="3">
                  <c:v>Алданская ЦРБ</c:v>
                </c:pt>
                <c:pt idx="4">
                  <c:v>Булунская ЦРБ</c:v>
                </c:pt>
                <c:pt idx="5">
                  <c:v>Верхневилюйская ЦРБ</c:v>
                </c:pt>
                <c:pt idx="6">
                  <c:v>Верхнеколымская ЦРБ</c:v>
                </c:pt>
                <c:pt idx="7">
                  <c:v>Верхоянская ЦРБ</c:v>
                </c:pt>
                <c:pt idx="8">
                  <c:v>Вилюйская ЦРБ</c:v>
                </c:pt>
                <c:pt idx="9">
                  <c:v>Горная ЦРБ</c:v>
                </c:pt>
                <c:pt idx="10">
                  <c:v>Кобяйская ЦРБ</c:v>
                </c:pt>
                <c:pt idx="11">
                  <c:v>Нюрбинская ЦРБ</c:v>
                </c:pt>
                <c:pt idx="12">
                  <c:v>Ленская ЦРБ</c:v>
                </c:pt>
                <c:pt idx="13">
                  <c:v>Мегино-Кангаласская ЦРБ</c:v>
                </c:pt>
                <c:pt idx="14">
                  <c:v>Мирнинская ЦРБ</c:v>
                </c:pt>
                <c:pt idx="15">
                  <c:v>Айхальская ГБ</c:v>
                </c:pt>
                <c:pt idx="16">
                  <c:v>Момская ЦРБ</c:v>
                </c:pt>
                <c:pt idx="17">
                  <c:v>Нерюнгринская ЦРБ</c:v>
                </c:pt>
                <c:pt idx="18">
                  <c:v>Намская ЦРБ</c:v>
                </c:pt>
                <c:pt idx="19">
                  <c:v>Оймяконская ЦРБ</c:v>
                </c:pt>
                <c:pt idx="20">
                  <c:v>Олекминская ЦРБ</c:v>
                </c:pt>
                <c:pt idx="21">
                  <c:v>Оленекская ЦРБ</c:v>
                </c:pt>
                <c:pt idx="22">
                  <c:v>Среднеколымская ЦРБ</c:v>
                </c:pt>
                <c:pt idx="23">
                  <c:v>Сунтарская ЦРБ</c:v>
                </c:pt>
                <c:pt idx="24">
                  <c:v>Таттинская ЦРБ</c:v>
                </c:pt>
                <c:pt idx="25">
                  <c:v>Томпонская ЦРБ</c:v>
                </c:pt>
                <c:pt idx="26">
                  <c:v>Усть-Майская ЦРБ</c:v>
                </c:pt>
                <c:pt idx="27">
                  <c:v>Хангаласская ЦРБ</c:v>
                </c:pt>
                <c:pt idx="28">
                  <c:v>Чурапчинская ЦРБ </c:v>
                </c:pt>
                <c:pt idx="29">
                  <c:v>РKБ №3</c:v>
                </c:pt>
                <c:pt idx="30">
                  <c:v>Поликлиника №1</c:v>
                </c:pt>
                <c:pt idx="31">
                  <c:v>ЯГБ №2</c:v>
                </c:pt>
                <c:pt idx="32">
                  <c:v>ЯГБ №3</c:v>
                </c:pt>
                <c:pt idx="33">
                  <c:v>ДВОМЦ</c:v>
                </c:pt>
                <c:pt idx="34">
                  <c:v>СВФУ</c:v>
                </c:pt>
                <c:pt idx="35">
                  <c:v> Медклиника Аврора</c:v>
                </c:pt>
                <c:pt idx="36">
                  <c:v> Медицинский центр г. Якутска</c:v>
                </c:pt>
                <c:pt idx="37">
                  <c:v> МЦ МедЭкспресс+</c:v>
                </c:pt>
                <c:pt idx="38">
                  <c:v> МК ЯННАМЕД</c:v>
                </c:pt>
              </c:strCache>
            </c:strRef>
          </c:cat>
          <c:val>
            <c:numRef>
              <c:f>Лист3!$D$54:$D$92</c:f>
              <c:numCache>
                <c:formatCode>0.0</c:formatCode>
                <c:ptCount val="39"/>
                <c:pt idx="0">
                  <c:v>-33.264887063655031</c:v>
                </c:pt>
                <c:pt idx="1">
                  <c:v>-100</c:v>
                </c:pt>
                <c:pt idx="7">
                  <c:v>-10.198300283286118</c:v>
                </c:pt>
                <c:pt idx="8">
                  <c:v>-1.9601100412654746</c:v>
                </c:pt>
                <c:pt idx="10">
                  <c:v>-7.5507442489851151</c:v>
                </c:pt>
                <c:pt idx="12">
                  <c:v>-7.5546719681908545</c:v>
                </c:pt>
                <c:pt idx="13">
                  <c:v>-17.539370078740156</c:v>
                </c:pt>
                <c:pt idx="14">
                  <c:v>-8.6048646167966947</c:v>
                </c:pt>
                <c:pt idx="16">
                  <c:v>-1.2195121951219512</c:v>
                </c:pt>
                <c:pt idx="18">
                  <c:v>-12.806272459980397</c:v>
                </c:pt>
                <c:pt idx="23">
                  <c:v>-26.396735718769616</c:v>
                </c:pt>
                <c:pt idx="26">
                  <c:v>-2.6119402985074625</c:v>
                </c:pt>
                <c:pt idx="27">
                  <c:v>-9.8150782361308675</c:v>
                </c:pt>
                <c:pt idx="28">
                  <c:v>-8.4459459459459456</c:v>
                </c:pt>
                <c:pt idx="30">
                  <c:v>-3.1534460338101429</c:v>
                </c:pt>
                <c:pt idx="32">
                  <c:v>-9.1776717345466654</c:v>
                </c:pt>
                <c:pt idx="34">
                  <c:v>-30.263157894736842</c:v>
                </c:pt>
                <c:pt idx="38">
                  <c:v>-100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880000"/>
        <c:axId val="66678720"/>
      </c:barChart>
      <c:catAx>
        <c:axId val="130880000"/>
        <c:scaling>
          <c:orientation val="minMax"/>
        </c:scaling>
        <c:delete val="0"/>
        <c:axPos val="b"/>
        <c:majorTickMark val="out"/>
        <c:minorTickMark val="none"/>
        <c:tickLblPos val="low"/>
        <c:txPr>
          <a:bodyPr rot="-5400000" vert="horz"/>
          <a:lstStyle/>
          <a:p>
            <a:pPr>
              <a:defRPr sz="800"/>
            </a:pPr>
            <a:endParaRPr lang="ru-RU"/>
          </a:p>
        </c:txPr>
        <c:crossAx val="66678720"/>
        <c:crosses val="autoZero"/>
        <c:auto val="1"/>
        <c:lblAlgn val="ctr"/>
        <c:lblOffset val="100"/>
        <c:noMultiLvlLbl val="0"/>
      </c:catAx>
      <c:valAx>
        <c:axId val="66678720"/>
        <c:scaling>
          <c:orientation val="minMax"/>
          <c:max val="270"/>
          <c:min val="-110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308800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4567539883050393"/>
          <c:y val="0.81502584385395505"/>
          <c:w val="0.18306129569402227"/>
          <c:h val="0.18497415614604501"/>
        </c:manualLayout>
      </c:layout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Лист3!$C$96</c:f>
              <c:strCache>
                <c:ptCount val="1"/>
                <c:pt idx="0">
                  <c:v>% от плана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7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Лист3!$B$97:$B$135</c:f>
              <c:strCache>
                <c:ptCount val="39"/>
                <c:pt idx="0">
                  <c:v>Абыйская ЦРБ    </c:v>
                </c:pt>
                <c:pt idx="1">
                  <c:v>Аллаиховская ЦРБ</c:v>
                </c:pt>
                <c:pt idx="2">
                  <c:v>Анабарская ЦРБ</c:v>
                </c:pt>
                <c:pt idx="3">
                  <c:v>Амгинская ЦРБ</c:v>
                </c:pt>
                <c:pt idx="4">
                  <c:v>Алданская ЦРБ</c:v>
                </c:pt>
                <c:pt idx="5">
                  <c:v>Булунская ЦРБ</c:v>
                </c:pt>
                <c:pt idx="6">
                  <c:v>Верхневилюйская ЦРБ</c:v>
                </c:pt>
                <c:pt idx="7">
                  <c:v>Верхнеколымская ЦРБ</c:v>
                </c:pt>
                <c:pt idx="8">
                  <c:v>Вилюйская ЦРБ</c:v>
                </c:pt>
                <c:pt idx="9">
                  <c:v>Жиганская ЦРБ</c:v>
                </c:pt>
                <c:pt idx="10">
                  <c:v>Кобяйская ЦРБ</c:v>
                </c:pt>
                <c:pt idx="11">
                  <c:v>Нюрбинская ЦРБ</c:v>
                </c:pt>
                <c:pt idx="12">
                  <c:v>Ленская ЦРБ</c:v>
                </c:pt>
                <c:pt idx="13">
                  <c:v>Мегино-Кангаласская ЦРБ</c:v>
                </c:pt>
                <c:pt idx="14">
                  <c:v>Мирнинская ЦРБ</c:v>
                </c:pt>
                <c:pt idx="15">
                  <c:v>Айхальская ГБ</c:v>
                </c:pt>
                <c:pt idx="16">
                  <c:v>Момская ЦРБ</c:v>
                </c:pt>
                <c:pt idx="17">
                  <c:v>Нерюнгринская ЦРБ</c:v>
                </c:pt>
                <c:pt idx="18">
                  <c:v>НГУЗ Узловая пол. на ст. Беркакит</c:v>
                </c:pt>
                <c:pt idx="19">
                  <c:v>Намская ЦРБ</c:v>
                </c:pt>
                <c:pt idx="20">
                  <c:v>Оймяконская ЦРБ</c:v>
                </c:pt>
                <c:pt idx="21">
                  <c:v>Олекминская ЦРБ</c:v>
                </c:pt>
                <c:pt idx="22">
                  <c:v>Оленекская ЦРБ</c:v>
                </c:pt>
                <c:pt idx="23">
                  <c:v>Среднеколымская ЦРБ</c:v>
                </c:pt>
                <c:pt idx="24">
                  <c:v>Таттинская ЦРБ</c:v>
                </c:pt>
                <c:pt idx="25">
                  <c:v>Томпонская ЦРБ</c:v>
                </c:pt>
                <c:pt idx="26">
                  <c:v>Усть-Янская ЦРБ</c:v>
                </c:pt>
                <c:pt idx="27">
                  <c:v>Хангаласская ЦРБ</c:v>
                </c:pt>
                <c:pt idx="28">
                  <c:v>РKБ №3</c:v>
                </c:pt>
                <c:pt idx="29">
                  <c:v>Поликлиника №1</c:v>
                </c:pt>
                <c:pt idx="30">
                  <c:v>ЯГБ №2</c:v>
                </c:pt>
                <c:pt idx="31">
                  <c:v>ЯГБ №3</c:v>
                </c:pt>
                <c:pt idx="32">
                  <c:v>ДВОМЦ</c:v>
                </c:pt>
                <c:pt idx="33">
                  <c:v>СВФУ</c:v>
                </c:pt>
                <c:pt idx="34">
                  <c:v> Медлайн-К</c:v>
                </c:pt>
                <c:pt idx="35">
                  <c:v> Медклиника Аврора</c:v>
                </c:pt>
                <c:pt idx="36">
                  <c:v> Медицинский центр г. Якутска</c:v>
                </c:pt>
                <c:pt idx="37">
                  <c:v> МЦ МедЭкспресс+</c:v>
                </c:pt>
                <c:pt idx="38">
                  <c:v> МК ЯННАМЕД</c:v>
                </c:pt>
              </c:strCache>
            </c:strRef>
          </c:cat>
          <c:val>
            <c:numRef>
              <c:f>Лист3!$C$97:$C$135</c:f>
              <c:numCache>
                <c:formatCode>0.0</c:formatCode>
                <c:ptCount val="39"/>
                <c:pt idx="0">
                  <c:v>7.7348066298342539</c:v>
                </c:pt>
                <c:pt idx="1">
                  <c:v>0</c:v>
                </c:pt>
                <c:pt idx="2">
                  <c:v>2.0487804878048781</c:v>
                </c:pt>
                <c:pt idx="3">
                  <c:v>53.303085299455532</c:v>
                </c:pt>
                <c:pt idx="4">
                  <c:v>81.941401971522453</c:v>
                </c:pt>
                <c:pt idx="5">
                  <c:v>31.26991351843423</c:v>
                </c:pt>
                <c:pt idx="6">
                  <c:v>14.017882895875397</c:v>
                </c:pt>
                <c:pt idx="7">
                  <c:v>33.122028526148974</c:v>
                </c:pt>
                <c:pt idx="8">
                  <c:v>96.270865395998584</c:v>
                </c:pt>
                <c:pt idx="9">
                  <c:v>100.3994673768309</c:v>
                </c:pt>
                <c:pt idx="10">
                  <c:v>51.160418260647788</c:v>
                </c:pt>
                <c:pt idx="11">
                  <c:v>23.330129745314753</c:v>
                </c:pt>
                <c:pt idx="12">
                  <c:v>38.434579439252339</c:v>
                </c:pt>
                <c:pt idx="13">
                  <c:v>42.736300110334682</c:v>
                </c:pt>
                <c:pt idx="14">
                  <c:v>116.8905401543298</c:v>
                </c:pt>
                <c:pt idx="15">
                  <c:v>64.820749048668134</c:v>
                </c:pt>
                <c:pt idx="16">
                  <c:v>34.623504574243491</c:v>
                </c:pt>
                <c:pt idx="17">
                  <c:v>45.568447345097091</c:v>
                </c:pt>
                <c:pt idx="18">
                  <c:v>8.1892629663330307</c:v>
                </c:pt>
                <c:pt idx="19">
                  <c:v>104.34508020714917</c:v>
                </c:pt>
                <c:pt idx="20">
                  <c:v>24.592707525213346</c:v>
                </c:pt>
                <c:pt idx="21">
                  <c:v>68.599417527137945</c:v>
                </c:pt>
                <c:pt idx="22">
                  <c:v>78.305519897304237</c:v>
                </c:pt>
                <c:pt idx="23">
                  <c:v>100</c:v>
                </c:pt>
                <c:pt idx="24">
                  <c:v>43.836082298928751</c:v>
                </c:pt>
                <c:pt idx="25">
                  <c:v>22.506142506142506</c:v>
                </c:pt>
                <c:pt idx="26">
                  <c:v>55.040142729705622</c:v>
                </c:pt>
                <c:pt idx="27">
                  <c:v>33.126426289365583</c:v>
                </c:pt>
                <c:pt idx="28">
                  <c:v>209.8399177559113</c:v>
                </c:pt>
                <c:pt idx="29">
                  <c:v>130.3559283609159</c:v>
                </c:pt>
                <c:pt idx="30">
                  <c:v>136.07416879795394</c:v>
                </c:pt>
                <c:pt idx="31">
                  <c:v>40.096203927816418</c:v>
                </c:pt>
                <c:pt idx="32">
                  <c:v>186.86556927297667</c:v>
                </c:pt>
                <c:pt idx="33">
                  <c:v>95.202622169249111</c:v>
                </c:pt>
                <c:pt idx="34">
                  <c:v>180.17699115044249</c:v>
                </c:pt>
                <c:pt idx="35">
                  <c:v>79.077838373822502</c:v>
                </c:pt>
                <c:pt idx="36">
                  <c:v>0</c:v>
                </c:pt>
                <c:pt idx="37">
                  <c:v>180.28503562945369</c:v>
                </c:pt>
                <c:pt idx="38">
                  <c:v>99.006622516556291</c:v>
                </c:pt>
              </c:numCache>
            </c:numRef>
          </c:val>
        </c:ser>
        <c:ser>
          <c:idx val="1"/>
          <c:order val="1"/>
          <c:tx>
            <c:strRef>
              <c:f>Лист3!$D$96</c:f>
              <c:strCache>
                <c:ptCount val="1"/>
                <c:pt idx="0">
                  <c:v>% ошибочных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txPr>
              <a:bodyPr/>
              <a:lstStyle/>
              <a:p>
                <a:pPr>
                  <a:defRPr sz="6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Лист3!$B$97:$B$135</c:f>
              <c:strCache>
                <c:ptCount val="39"/>
                <c:pt idx="0">
                  <c:v>Абыйская ЦРБ    </c:v>
                </c:pt>
                <c:pt idx="1">
                  <c:v>Аллаиховская ЦРБ</c:v>
                </c:pt>
                <c:pt idx="2">
                  <c:v>Анабарская ЦРБ</c:v>
                </c:pt>
                <c:pt idx="3">
                  <c:v>Амгинская ЦРБ</c:v>
                </c:pt>
                <c:pt idx="4">
                  <c:v>Алданская ЦРБ</c:v>
                </c:pt>
                <c:pt idx="5">
                  <c:v>Булунская ЦРБ</c:v>
                </c:pt>
                <c:pt idx="6">
                  <c:v>Верхневилюйская ЦРБ</c:v>
                </c:pt>
                <c:pt idx="7">
                  <c:v>Верхнеколымская ЦРБ</c:v>
                </c:pt>
                <c:pt idx="8">
                  <c:v>Вилюйская ЦРБ</c:v>
                </c:pt>
                <c:pt idx="9">
                  <c:v>Жиганская ЦРБ</c:v>
                </c:pt>
                <c:pt idx="10">
                  <c:v>Кобяйская ЦРБ</c:v>
                </c:pt>
                <c:pt idx="11">
                  <c:v>Нюрбинская ЦРБ</c:v>
                </c:pt>
                <c:pt idx="12">
                  <c:v>Ленская ЦРБ</c:v>
                </c:pt>
                <c:pt idx="13">
                  <c:v>Мегино-Кангаласская ЦРБ</c:v>
                </c:pt>
                <c:pt idx="14">
                  <c:v>Мирнинская ЦРБ</c:v>
                </c:pt>
                <c:pt idx="15">
                  <c:v>Айхальская ГБ</c:v>
                </c:pt>
                <c:pt idx="16">
                  <c:v>Момская ЦРБ</c:v>
                </c:pt>
                <c:pt idx="17">
                  <c:v>Нерюнгринская ЦРБ</c:v>
                </c:pt>
                <c:pt idx="18">
                  <c:v>НГУЗ Узловая пол. на ст. Беркакит</c:v>
                </c:pt>
                <c:pt idx="19">
                  <c:v>Намская ЦРБ</c:v>
                </c:pt>
                <c:pt idx="20">
                  <c:v>Оймяконская ЦРБ</c:v>
                </c:pt>
                <c:pt idx="21">
                  <c:v>Олекминская ЦРБ</c:v>
                </c:pt>
                <c:pt idx="22">
                  <c:v>Оленекская ЦРБ</c:v>
                </c:pt>
                <c:pt idx="23">
                  <c:v>Среднеколымская ЦРБ</c:v>
                </c:pt>
                <c:pt idx="24">
                  <c:v>Таттинская ЦРБ</c:v>
                </c:pt>
                <c:pt idx="25">
                  <c:v>Томпонская ЦРБ</c:v>
                </c:pt>
                <c:pt idx="26">
                  <c:v>Усть-Янская ЦРБ</c:v>
                </c:pt>
                <c:pt idx="27">
                  <c:v>Хангаласская ЦРБ</c:v>
                </c:pt>
                <c:pt idx="28">
                  <c:v>РKБ №3</c:v>
                </c:pt>
                <c:pt idx="29">
                  <c:v>Поликлиника №1</c:v>
                </c:pt>
                <c:pt idx="30">
                  <c:v>ЯГБ №2</c:v>
                </c:pt>
                <c:pt idx="31">
                  <c:v>ЯГБ №3</c:v>
                </c:pt>
                <c:pt idx="32">
                  <c:v>ДВОМЦ</c:v>
                </c:pt>
                <c:pt idx="33">
                  <c:v>СВФУ</c:v>
                </c:pt>
                <c:pt idx="34">
                  <c:v> Медлайн-К</c:v>
                </c:pt>
                <c:pt idx="35">
                  <c:v> Медклиника Аврора</c:v>
                </c:pt>
                <c:pt idx="36">
                  <c:v> Медицинский центр г. Якутска</c:v>
                </c:pt>
                <c:pt idx="37">
                  <c:v> МЦ МедЭкспресс+</c:v>
                </c:pt>
                <c:pt idx="38">
                  <c:v> МК ЯННАМЕД</c:v>
                </c:pt>
              </c:strCache>
            </c:strRef>
          </c:cat>
          <c:val>
            <c:numRef>
              <c:f>Лист3!$D$97:$D$135</c:f>
              <c:numCache>
                <c:formatCode>0.0</c:formatCode>
                <c:ptCount val="39"/>
                <c:pt idx="0">
                  <c:v>-89.038031319910516</c:v>
                </c:pt>
                <c:pt idx="1">
                  <c:v>-100</c:v>
                </c:pt>
                <c:pt idx="2">
                  <c:v>-76.404494382022463</c:v>
                </c:pt>
                <c:pt idx="6">
                  <c:v>-19.735755573905863</c:v>
                </c:pt>
                <c:pt idx="8">
                  <c:v>-2.797035620368157</c:v>
                </c:pt>
                <c:pt idx="12">
                  <c:v>-33.373835560955847</c:v>
                </c:pt>
                <c:pt idx="13">
                  <c:v>-31.707317073170731</c:v>
                </c:pt>
                <c:pt idx="14">
                  <c:v>-6.6210045662100452</c:v>
                </c:pt>
                <c:pt idx="16">
                  <c:v>-1.9920318725099602</c:v>
                </c:pt>
                <c:pt idx="17">
                  <c:v>-1.1362643125600909</c:v>
                </c:pt>
                <c:pt idx="18">
                  <c:v>-4.2553191489361701</c:v>
                </c:pt>
                <c:pt idx="19">
                  <c:v>-2.0047449584816133</c:v>
                </c:pt>
                <c:pt idx="20">
                  <c:v>-17.015706806282722</c:v>
                </c:pt>
                <c:pt idx="24">
                  <c:v>-10.174216027874564</c:v>
                </c:pt>
                <c:pt idx="26">
                  <c:v>-18.169761273209552</c:v>
                </c:pt>
                <c:pt idx="29">
                  <c:v>-2.8387968908415004</c:v>
                </c:pt>
                <c:pt idx="36">
                  <c:v>-100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883072"/>
        <c:axId val="131034496"/>
      </c:barChart>
      <c:catAx>
        <c:axId val="130883072"/>
        <c:scaling>
          <c:orientation val="minMax"/>
        </c:scaling>
        <c:delete val="0"/>
        <c:axPos val="b"/>
        <c:majorTickMark val="out"/>
        <c:minorTickMark val="none"/>
        <c:tickLblPos val="low"/>
        <c:txPr>
          <a:bodyPr rot="-5400000" vert="horz"/>
          <a:lstStyle/>
          <a:p>
            <a:pPr>
              <a:defRPr sz="700"/>
            </a:pPr>
            <a:endParaRPr lang="ru-RU"/>
          </a:p>
        </c:txPr>
        <c:crossAx val="131034496"/>
        <c:crosses val="autoZero"/>
        <c:auto val="1"/>
        <c:lblAlgn val="ctr"/>
        <c:lblOffset val="100"/>
        <c:noMultiLvlLbl val="0"/>
      </c:catAx>
      <c:valAx>
        <c:axId val="131034496"/>
        <c:scaling>
          <c:orientation val="minMax"/>
          <c:max val="220"/>
          <c:min val="-110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308830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Лист10!$B$31</c:f>
              <c:strCache>
                <c:ptCount val="1"/>
                <c:pt idx="0">
                  <c:v>исполнено показателей</c:v>
                </c:pt>
              </c:strCache>
            </c:strRef>
          </c:tx>
          <c:invertIfNegative val="0"/>
          <c:dLbls>
            <c:dLbl>
              <c:idx val="38"/>
              <c:layout>
                <c:manualLayout>
                  <c:x val="-1.0768848897916359E-16"/>
                  <c:y val="-7.4074074074074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9"/>
              <c:layout>
                <c:manualLayout>
                  <c:x val="2.9369927183392841E-3"/>
                  <c:y val="4.62962962962963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Лист10!$A$32:$A$79</c:f>
              <c:strCache>
                <c:ptCount val="48"/>
                <c:pt idx="0">
                  <c:v>Абыйская ЦРБ</c:v>
                </c:pt>
                <c:pt idx="1">
                  <c:v>Аллаиховская ЦРБ</c:v>
                </c:pt>
                <c:pt idx="2">
                  <c:v>АнабарскаяЦРБ</c:v>
                </c:pt>
                <c:pt idx="3">
                  <c:v>Амгинская ЦРБ</c:v>
                </c:pt>
                <c:pt idx="4">
                  <c:v>Алданская ЦРБ</c:v>
                </c:pt>
                <c:pt idx="5">
                  <c:v>Булунская ЦРБ</c:v>
                </c:pt>
                <c:pt idx="6">
                  <c:v>Верхневилюйская ЦРБ</c:v>
                </c:pt>
                <c:pt idx="7">
                  <c:v>ВерхнеколымскаяЦРБ</c:v>
                </c:pt>
                <c:pt idx="8">
                  <c:v>Верхоянская ЦРБ </c:v>
                </c:pt>
                <c:pt idx="9">
                  <c:v>Вилюйская ЦРБ </c:v>
                </c:pt>
                <c:pt idx="10">
                  <c:v>Горная ЦРБ</c:v>
                </c:pt>
                <c:pt idx="11">
                  <c:v>Жиганская ЦРБ</c:v>
                </c:pt>
                <c:pt idx="12">
                  <c:v>Кобяйская ЦРБ </c:v>
                </c:pt>
                <c:pt idx="13">
                  <c:v>Нюрбинская ЦРБ</c:v>
                </c:pt>
                <c:pt idx="14">
                  <c:v>Ленская ЦРБ</c:v>
                </c:pt>
                <c:pt idx="15">
                  <c:v>М-Кангаласская ЦРБ </c:v>
                </c:pt>
                <c:pt idx="16">
                  <c:v>Мирнинская ЦРБ</c:v>
                </c:pt>
                <c:pt idx="17">
                  <c:v>Айхальская ГБ</c:v>
                </c:pt>
                <c:pt idx="18">
                  <c:v>Момская ЦРБ</c:v>
                </c:pt>
                <c:pt idx="19">
                  <c:v>Нерюнгринская ЦРБ </c:v>
                </c:pt>
                <c:pt idx="20">
                  <c:v>ЧУЗ Узловая пол.  на ст. Беркакит</c:v>
                </c:pt>
                <c:pt idx="21">
                  <c:v>Намская ЦРБ</c:v>
                </c:pt>
                <c:pt idx="22">
                  <c:v>Нижнеколымская ЦРБ</c:v>
                </c:pt>
                <c:pt idx="23">
                  <c:v>Оймяконская ЦРБ </c:v>
                </c:pt>
                <c:pt idx="24">
                  <c:v>ОлекминскаяЦРБ </c:v>
                </c:pt>
                <c:pt idx="25">
                  <c:v>Оленекская ЦРБ</c:v>
                </c:pt>
                <c:pt idx="26">
                  <c:v>Среднеколымская ЦРБ</c:v>
                </c:pt>
                <c:pt idx="27">
                  <c:v>Сунтарская ЦРБ</c:v>
                </c:pt>
                <c:pt idx="28">
                  <c:v>Таттинская ЦРБ</c:v>
                </c:pt>
                <c:pt idx="29">
                  <c:v>Томпонская ЦРБ</c:v>
                </c:pt>
                <c:pt idx="30">
                  <c:v>Усть-Алданская ЦРБ</c:v>
                </c:pt>
                <c:pt idx="31">
                  <c:v>Усть-Майская ЦРБ</c:v>
                </c:pt>
                <c:pt idx="32">
                  <c:v>Усть-Янская ЦРБ</c:v>
                </c:pt>
                <c:pt idx="33">
                  <c:v>Хангаласская ЦРБ</c:v>
                </c:pt>
                <c:pt idx="34">
                  <c:v>Чурапчинская ЦРБ</c:v>
                </c:pt>
                <c:pt idx="35">
                  <c:v>Эвено-Бытантайская </c:v>
                </c:pt>
                <c:pt idx="36">
                  <c:v>РКБ №3</c:v>
                </c:pt>
                <c:pt idx="37">
                  <c:v>Поликлиника №1</c:v>
                </c:pt>
                <c:pt idx="38">
                  <c:v>ЯГБ №2 </c:v>
                </c:pt>
                <c:pt idx="39">
                  <c:v>ЯГБ №3 </c:v>
                </c:pt>
                <c:pt idx="40">
                  <c:v>Клиника МИ СВФУ </c:v>
                </c:pt>
                <c:pt idx="41">
                  <c:v>Медлайн-К</c:v>
                </c:pt>
                <c:pt idx="42">
                  <c:v>Клиника Аврора</c:v>
                </c:pt>
                <c:pt idx="43">
                  <c:v>Медицинский центр г. Якутска</c:v>
                </c:pt>
                <c:pt idx="44">
                  <c:v>ДВОМЦ </c:v>
                </c:pt>
                <c:pt idx="45">
                  <c:v>МЦ Медэкспресс +</c:v>
                </c:pt>
                <c:pt idx="46">
                  <c:v>МЦ Дом здоровья</c:v>
                </c:pt>
                <c:pt idx="47">
                  <c:v>Клиника здоровья</c:v>
                </c:pt>
              </c:strCache>
            </c:strRef>
          </c:cat>
          <c:val>
            <c:numRef>
              <c:f>Лист10!$B$32:$B$79</c:f>
              <c:numCache>
                <c:formatCode>General</c:formatCode>
                <c:ptCount val="48"/>
                <c:pt idx="0">
                  <c:v>6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13</c:v>
                </c:pt>
                <c:pt idx="5">
                  <c:v>5</c:v>
                </c:pt>
                <c:pt idx="6">
                  <c:v>8</c:v>
                </c:pt>
                <c:pt idx="7">
                  <c:v>8</c:v>
                </c:pt>
                <c:pt idx="8">
                  <c:v>7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10</c:v>
                </c:pt>
                <c:pt idx="14">
                  <c:v>7</c:v>
                </c:pt>
                <c:pt idx="15">
                  <c:v>5</c:v>
                </c:pt>
                <c:pt idx="16">
                  <c:v>9</c:v>
                </c:pt>
                <c:pt idx="17">
                  <c:v>8</c:v>
                </c:pt>
                <c:pt idx="18">
                  <c:v>5</c:v>
                </c:pt>
                <c:pt idx="19">
                  <c:v>8</c:v>
                </c:pt>
                <c:pt idx="20">
                  <c:v>1</c:v>
                </c:pt>
                <c:pt idx="21">
                  <c:v>5</c:v>
                </c:pt>
                <c:pt idx="22">
                  <c:v>2</c:v>
                </c:pt>
                <c:pt idx="23">
                  <c:v>5</c:v>
                </c:pt>
                <c:pt idx="24">
                  <c:v>8</c:v>
                </c:pt>
                <c:pt idx="25">
                  <c:v>9</c:v>
                </c:pt>
                <c:pt idx="26">
                  <c:v>6</c:v>
                </c:pt>
                <c:pt idx="27">
                  <c:v>6</c:v>
                </c:pt>
                <c:pt idx="28">
                  <c:v>5</c:v>
                </c:pt>
                <c:pt idx="29">
                  <c:v>4</c:v>
                </c:pt>
                <c:pt idx="30">
                  <c:v>9</c:v>
                </c:pt>
                <c:pt idx="31">
                  <c:v>4</c:v>
                </c:pt>
                <c:pt idx="32">
                  <c:v>6</c:v>
                </c:pt>
                <c:pt idx="33">
                  <c:v>7</c:v>
                </c:pt>
                <c:pt idx="34">
                  <c:v>5</c:v>
                </c:pt>
                <c:pt idx="35">
                  <c:v>9</c:v>
                </c:pt>
                <c:pt idx="36">
                  <c:v>11</c:v>
                </c:pt>
                <c:pt idx="37">
                  <c:v>14</c:v>
                </c:pt>
                <c:pt idx="38">
                  <c:v>15</c:v>
                </c:pt>
                <c:pt idx="39">
                  <c:v>15</c:v>
                </c:pt>
                <c:pt idx="40">
                  <c:v>5</c:v>
                </c:pt>
                <c:pt idx="41">
                  <c:v>4</c:v>
                </c:pt>
                <c:pt idx="42">
                  <c:v>5</c:v>
                </c:pt>
                <c:pt idx="43">
                  <c:v>10</c:v>
                </c:pt>
                <c:pt idx="44">
                  <c:v>5</c:v>
                </c:pt>
                <c:pt idx="45">
                  <c:v>4</c:v>
                </c:pt>
                <c:pt idx="46">
                  <c:v>5</c:v>
                </c:pt>
                <c:pt idx="47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Лист10!$C$31</c:f>
              <c:strCache>
                <c:ptCount val="1"/>
                <c:pt idx="0">
                  <c:v>исполнено по среднему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Лист10!$A$32:$A$79</c:f>
              <c:strCache>
                <c:ptCount val="48"/>
                <c:pt idx="0">
                  <c:v>Абыйская ЦРБ</c:v>
                </c:pt>
                <c:pt idx="1">
                  <c:v>Аллаиховская ЦРБ</c:v>
                </c:pt>
                <c:pt idx="2">
                  <c:v>АнабарскаяЦРБ</c:v>
                </c:pt>
                <c:pt idx="3">
                  <c:v>Амгинская ЦРБ</c:v>
                </c:pt>
                <c:pt idx="4">
                  <c:v>Алданская ЦРБ</c:v>
                </c:pt>
                <c:pt idx="5">
                  <c:v>Булунская ЦРБ</c:v>
                </c:pt>
                <c:pt idx="6">
                  <c:v>Верхневилюйская ЦРБ</c:v>
                </c:pt>
                <c:pt idx="7">
                  <c:v>ВерхнеколымскаяЦРБ</c:v>
                </c:pt>
                <c:pt idx="8">
                  <c:v>Верхоянская ЦРБ </c:v>
                </c:pt>
                <c:pt idx="9">
                  <c:v>Вилюйская ЦРБ </c:v>
                </c:pt>
                <c:pt idx="10">
                  <c:v>Горная ЦРБ</c:v>
                </c:pt>
                <c:pt idx="11">
                  <c:v>Жиганская ЦРБ</c:v>
                </c:pt>
                <c:pt idx="12">
                  <c:v>Кобяйская ЦРБ </c:v>
                </c:pt>
                <c:pt idx="13">
                  <c:v>Нюрбинская ЦРБ</c:v>
                </c:pt>
                <c:pt idx="14">
                  <c:v>Ленская ЦРБ</c:v>
                </c:pt>
                <c:pt idx="15">
                  <c:v>М-Кангаласская ЦРБ </c:v>
                </c:pt>
                <c:pt idx="16">
                  <c:v>Мирнинская ЦРБ</c:v>
                </c:pt>
                <c:pt idx="17">
                  <c:v>Айхальская ГБ</c:v>
                </c:pt>
                <c:pt idx="18">
                  <c:v>Момская ЦРБ</c:v>
                </c:pt>
                <c:pt idx="19">
                  <c:v>Нерюнгринская ЦРБ </c:v>
                </c:pt>
                <c:pt idx="20">
                  <c:v>ЧУЗ Узловая пол.  на ст. Беркакит</c:v>
                </c:pt>
                <c:pt idx="21">
                  <c:v>Намская ЦРБ</c:v>
                </c:pt>
                <c:pt idx="22">
                  <c:v>Нижнеколымская ЦРБ</c:v>
                </c:pt>
                <c:pt idx="23">
                  <c:v>Оймяконская ЦРБ </c:v>
                </c:pt>
                <c:pt idx="24">
                  <c:v>ОлекминскаяЦРБ </c:v>
                </c:pt>
                <c:pt idx="25">
                  <c:v>Оленекская ЦРБ</c:v>
                </c:pt>
                <c:pt idx="26">
                  <c:v>Среднеколымская ЦРБ</c:v>
                </c:pt>
                <c:pt idx="27">
                  <c:v>Сунтарская ЦРБ</c:v>
                </c:pt>
                <c:pt idx="28">
                  <c:v>Таттинская ЦРБ</c:v>
                </c:pt>
                <c:pt idx="29">
                  <c:v>Томпонская ЦРБ</c:v>
                </c:pt>
                <c:pt idx="30">
                  <c:v>Усть-Алданская ЦРБ</c:v>
                </c:pt>
                <c:pt idx="31">
                  <c:v>Усть-Майская ЦРБ</c:v>
                </c:pt>
                <c:pt idx="32">
                  <c:v>Усть-Янская ЦРБ</c:v>
                </c:pt>
                <c:pt idx="33">
                  <c:v>Хангаласская ЦРБ</c:v>
                </c:pt>
                <c:pt idx="34">
                  <c:v>Чурапчинская ЦРБ</c:v>
                </c:pt>
                <c:pt idx="35">
                  <c:v>Эвено-Бытантайская </c:v>
                </c:pt>
                <c:pt idx="36">
                  <c:v>РКБ №3</c:v>
                </c:pt>
                <c:pt idx="37">
                  <c:v>Поликлиника №1</c:v>
                </c:pt>
                <c:pt idx="38">
                  <c:v>ЯГБ №2 </c:v>
                </c:pt>
                <c:pt idx="39">
                  <c:v>ЯГБ №3 </c:v>
                </c:pt>
                <c:pt idx="40">
                  <c:v>Клиника МИ СВФУ </c:v>
                </c:pt>
                <c:pt idx="41">
                  <c:v>Медлайн-К</c:v>
                </c:pt>
                <c:pt idx="42">
                  <c:v>Клиника Аврора</c:v>
                </c:pt>
                <c:pt idx="43">
                  <c:v>Медицинский центр г. Якутска</c:v>
                </c:pt>
                <c:pt idx="44">
                  <c:v>ДВОМЦ </c:v>
                </c:pt>
                <c:pt idx="45">
                  <c:v>МЦ Медэкспресс +</c:v>
                </c:pt>
                <c:pt idx="46">
                  <c:v>МЦ Дом здоровья</c:v>
                </c:pt>
                <c:pt idx="47">
                  <c:v>Клиника здоровья</c:v>
                </c:pt>
              </c:strCache>
            </c:strRef>
          </c:cat>
          <c:val>
            <c:numRef>
              <c:f>Лист10!$C$32:$C$79</c:f>
              <c:numCache>
                <c:formatCode>General</c:formatCode>
                <c:ptCount val="4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4</c:v>
                </c:pt>
                <c:pt idx="9">
                  <c:v>6</c:v>
                </c:pt>
                <c:pt idx="10">
                  <c:v>4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4</c:v>
                </c:pt>
                <c:pt idx="15">
                  <c:v>2</c:v>
                </c:pt>
                <c:pt idx="16">
                  <c:v>1</c:v>
                </c:pt>
                <c:pt idx="17">
                  <c:v>8</c:v>
                </c:pt>
                <c:pt idx="18">
                  <c:v>3</c:v>
                </c:pt>
                <c:pt idx="19">
                  <c:v>2</c:v>
                </c:pt>
                <c:pt idx="20">
                  <c:v>3</c:v>
                </c:pt>
                <c:pt idx="21">
                  <c:v>2</c:v>
                </c:pt>
                <c:pt idx="22">
                  <c:v>4</c:v>
                </c:pt>
                <c:pt idx="23">
                  <c:v>2</c:v>
                </c:pt>
                <c:pt idx="24">
                  <c:v>1</c:v>
                </c:pt>
                <c:pt idx="25">
                  <c:v>4</c:v>
                </c:pt>
                <c:pt idx="26">
                  <c:v>4</c:v>
                </c:pt>
                <c:pt idx="27">
                  <c:v>2</c:v>
                </c:pt>
                <c:pt idx="28">
                  <c:v>2</c:v>
                </c:pt>
                <c:pt idx="29">
                  <c:v>3</c:v>
                </c:pt>
                <c:pt idx="30">
                  <c:v>5</c:v>
                </c:pt>
                <c:pt idx="31">
                  <c:v>2</c:v>
                </c:pt>
                <c:pt idx="32">
                  <c:v>2</c:v>
                </c:pt>
                <c:pt idx="33">
                  <c:v>3</c:v>
                </c:pt>
                <c:pt idx="34">
                  <c:v>3</c:v>
                </c:pt>
                <c:pt idx="35">
                  <c:v>5</c:v>
                </c:pt>
                <c:pt idx="36">
                  <c:v>2</c:v>
                </c:pt>
                <c:pt idx="37">
                  <c:v>5</c:v>
                </c:pt>
                <c:pt idx="38">
                  <c:v>6</c:v>
                </c:pt>
                <c:pt idx="39">
                  <c:v>7</c:v>
                </c:pt>
                <c:pt idx="40">
                  <c:v>2</c:v>
                </c:pt>
                <c:pt idx="41">
                  <c:v>1</c:v>
                </c:pt>
                <c:pt idx="42">
                  <c:v>0</c:v>
                </c:pt>
                <c:pt idx="43">
                  <c:v>3</c:v>
                </c:pt>
                <c:pt idx="44">
                  <c:v>1</c:v>
                </c:pt>
                <c:pt idx="45">
                  <c:v>1</c:v>
                </c:pt>
                <c:pt idx="46">
                  <c:v>3</c:v>
                </c:pt>
                <c:pt idx="4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1240960"/>
        <c:axId val="131036800"/>
      </c:barChart>
      <c:catAx>
        <c:axId val="1312409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800"/>
            </a:pPr>
            <a:endParaRPr lang="ru-RU"/>
          </a:p>
        </c:txPr>
        <c:crossAx val="131036800"/>
        <c:crosses val="autoZero"/>
        <c:auto val="1"/>
        <c:lblAlgn val="ctr"/>
        <c:lblOffset val="100"/>
        <c:noMultiLvlLbl val="0"/>
      </c:catAx>
      <c:valAx>
        <c:axId val="131036800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13124096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1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168692170879737E-2"/>
          <c:y val="8.8184646150427731E-2"/>
          <c:w val="0.96566261565824052"/>
          <c:h val="0.229647463413156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Лист12!$B$7</c:f>
              <c:strCache>
                <c:ptCount val="1"/>
                <c:pt idx="0">
                  <c:v>9 Доля взрослых пациентов с болезнями системы кровообращения, в отношении которых установлено ДН </c:v>
                </c:pt>
              </c:strCache>
            </c:strRef>
          </c:tx>
          <c:invertIfNegative val="0"/>
          <c:dLbls>
            <c:numFmt formatCode="#,##0" sourceLinked="0"/>
            <c:txPr>
              <a:bodyPr/>
              <a:lstStyle/>
              <a:p>
                <a:pPr>
                  <a:defRPr sz="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Лист12!$C$6:$AX$6</c:f>
              <c:strCache>
                <c:ptCount val="48"/>
                <c:pt idx="0">
                  <c:v>Абыйская ЦРБ</c:v>
                </c:pt>
                <c:pt idx="1">
                  <c:v>Аллаиховская ЦРБ</c:v>
                </c:pt>
                <c:pt idx="2">
                  <c:v>АнабарскаяЦРБ</c:v>
                </c:pt>
                <c:pt idx="3">
                  <c:v>Амгинская ЦРБ</c:v>
                </c:pt>
                <c:pt idx="4">
                  <c:v>Алданская ЦРБ</c:v>
                </c:pt>
                <c:pt idx="5">
                  <c:v>Булунская ЦРБ</c:v>
                </c:pt>
                <c:pt idx="6">
                  <c:v>Верхневилюйская ЦРБ</c:v>
                </c:pt>
                <c:pt idx="7">
                  <c:v>В_КолымскаяЦРБ</c:v>
                </c:pt>
                <c:pt idx="8">
                  <c:v>Верхоянская ЦРБ </c:v>
                </c:pt>
                <c:pt idx="9">
                  <c:v>Вилюйская ЦРБ </c:v>
                </c:pt>
                <c:pt idx="10">
                  <c:v>Горная ЦРБ</c:v>
                </c:pt>
                <c:pt idx="11">
                  <c:v>Жиганская ЦРБ</c:v>
                </c:pt>
                <c:pt idx="12">
                  <c:v>Кобяйская ЦРБ </c:v>
                </c:pt>
                <c:pt idx="13">
                  <c:v>Нюрбинская ЦРБ</c:v>
                </c:pt>
                <c:pt idx="14">
                  <c:v>Ленская ЦРБ</c:v>
                </c:pt>
                <c:pt idx="15">
                  <c:v>М-Кангаласская ЦРБ </c:v>
                </c:pt>
                <c:pt idx="16">
                  <c:v>Мирнинская ЦРБ</c:v>
                </c:pt>
                <c:pt idx="17">
                  <c:v>Айхальская ГБ</c:v>
                </c:pt>
                <c:pt idx="18">
                  <c:v>Момская ЦРБ</c:v>
                </c:pt>
                <c:pt idx="19">
                  <c:v>Нерюнгринская ЦРБ </c:v>
                </c:pt>
                <c:pt idx="20">
                  <c:v>Беркакит</c:v>
                </c:pt>
                <c:pt idx="21">
                  <c:v>Намская ЦРБ</c:v>
                </c:pt>
                <c:pt idx="22">
                  <c:v>Н-Колымская ЦРБ</c:v>
                </c:pt>
                <c:pt idx="23">
                  <c:v>Оймяконская ЦРБ </c:v>
                </c:pt>
                <c:pt idx="24">
                  <c:v>ОлекминскаяЦРБ </c:v>
                </c:pt>
                <c:pt idx="25">
                  <c:v>Оленекская ЦРБ</c:v>
                </c:pt>
                <c:pt idx="26">
                  <c:v>С-Колымская ЦРБ</c:v>
                </c:pt>
                <c:pt idx="27">
                  <c:v>Сунтарская ЦРБ</c:v>
                </c:pt>
                <c:pt idx="28">
                  <c:v>Таттинская ЦРБ</c:v>
                </c:pt>
                <c:pt idx="29">
                  <c:v>Томпонская ЦРБ</c:v>
                </c:pt>
                <c:pt idx="30">
                  <c:v>Усть-Алданская ЦРБ</c:v>
                </c:pt>
                <c:pt idx="31">
                  <c:v>Усть-Майская ЦРБ</c:v>
                </c:pt>
                <c:pt idx="32">
                  <c:v>Усть-Янская ЦРБ</c:v>
                </c:pt>
                <c:pt idx="33">
                  <c:v>Хангаласская ЦРБ</c:v>
                </c:pt>
                <c:pt idx="34">
                  <c:v>Чурапчинская ЦРБ</c:v>
                </c:pt>
                <c:pt idx="35">
                  <c:v>Э-Бытантайская </c:v>
                </c:pt>
                <c:pt idx="36">
                  <c:v>РКБ №3</c:v>
                </c:pt>
                <c:pt idx="37">
                  <c:v>Поликлиника №1</c:v>
                </c:pt>
                <c:pt idx="38">
                  <c:v>ЯГБ №2 </c:v>
                </c:pt>
                <c:pt idx="39">
                  <c:v>ЯГБ №3 </c:v>
                </c:pt>
                <c:pt idx="40">
                  <c:v>Клиника МИ СВФУ </c:v>
                </c:pt>
                <c:pt idx="41">
                  <c:v>Медлайн-К</c:v>
                </c:pt>
                <c:pt idx="42">
                  <c:v>Клиника Аврора</c:v>
                </c:pt>
                <c:pt idx="43">
                  <c:v>МЦ г. Якутска</c:v>
                </c:pt>
                <c:pt idx="44">
                  <c:v>ДВОМЦ </c:v>
                </c:pt>
                <c:pt idx="45">
                  <c:v>МЦ Медэкспресс +</c:v>
                </c:pt>
                <c:pt idx="46">
                  <c:v>МЦ Дом здоровья</c:v>
                </c:pt>
                <c:pt idx="47">
                  <c:v>Клиника здоровья</c:v>
                </c:pt>
              </c:strCache>
            </c:strRef>
          </c:cat>
          <c:val>
            <c:numRef>
              <c:f>Лист12!$C$7:$AX$7</c:f>
              <c:numCache>
                <c:formatCode>0.0</c:formatCode>
                <c:ptCount val="48"/>
                <c:pt idx="0">
                  <c:v>23.404255319148938</c:v>
                </c:pt>
                <c:pt idx="1">
                  <c:v>24.324324324324326</c:v>
                </c:pt>
                <c:pt idx="2">
                  <c:v>57.142857142857139</c:v>
                </c:pt>
                <c:pt idx="3">
                  <c:v>34.782608695652172</c:v>
                </c:pt>
                <c:pt idx="4">
                  <c:v>31.761786600496279</c:v>
                </c:pt>
                <c:pt idx="5">
                  <c:v>26.666666666666668</c:v>
                </c:pt>
                <c:pt idx="6">
                  <c:v>48.444444444444443</c:v>
                </c:pt>
                <c:pt idx="7">
                  <c:v>13.888888888888889</c:v>
                </c:pt>
                <c:pt idx="8">
                  <c:v>45.714285714285715</c:v>
                </c:pt>
                <c:pt idx="9">
                  <c:v>51.186440677966104</c:v>
                </c:pt>
                <c:pt idx="10">
                  <c:v>37.735849056603776</c:v>
                </c:pt>
                <c:pt idx="11">
                  <c:v>16</c:v>
                </c:pt>
                <c:pt idx="12">
                  <c:v>39.344262295081968</c:v>
                </c:pt>
                <c:pt idx="13">
                  <c:v>28.46153846153846</c:v>
                </c:pt>
                <c:pt idx="14">
                  <c:v>18.620689655172416</c:v>
                </c:pt>
                <c:pt idx="15">
                  <c:v>45.51083591331269</c:v>
                </c:pt>
                <c:pt idx="16">
                  <c:v>52.968036529680361</c:v>
                </c:pt>
                <c:pt idx="17">
                  <c:v>58.757062146892657</c:v>
                </c:pt>
                <c:pt idx="18">
                  <c:v>51.724137931034484</c:v>
                </c:pt>
                <c:pt idx="19">
                  <c:v>23.793103448275861</c:v>
                </c:pt>
                <c:pt idx="20">
                  <c:v>5.7142857142857144</c:v>
                </c:pt>
                <c:pt idx="21">
                  <c:v>34.730538922155688</c:v>
                </c:pt>
                <c:pt idx="22">
                  <c:v>22.222222222222221</c:v>
                </c:pt>
                <c:pt idx="23">
                  <c:v>27.27272727272727</c:v>
                </c:pt>
                <c:pt idx="24">
                  <c:v>35.384615384615387</c:v>
                </c:pt>
                <c:pt idx="25">
                  <c:v>83.333333333333343</c:v>
                </c:pt>
                <c:pt idx="26">
                  <c:v>75</c:v>
                </c:pt>
                <c:pt idx="27">
                  <c:v>32.758620689655174</c:v>
                </c:pt>
                <c:pt idx="28">
                  <c:v>31.097560975609756</c:v>
                </c:pt>
                <c:pt idx="29">
                  <c:v>20</c:v>
                </c:pt>
                <c:pt idx="30">
                  <c:v>38.333333333333336</c:v>
                </c:pt>
                <c:pt idx="31">
                  <c:v>32.8125</c:v>
                </c:pt>
                <c:pt idx="32">
                  <c:v>34.883720930232556</c:v>
                </c:pt>
                <c:pt idx="33">
                  <c:v>38.661710037174721</c:v>
                </c:pt>
                <c:pt idx="34">
                  <c:v>20.481927710843372</c:v>
                </c:pt>
                <c:pt idx="35">
                  <c:v>83.333333333333343</c:v>
                </c:pt>
                <c:pt idx="36">
                  <c:v>60.919540229885058</c:v>
                </c:pt>
                <c:pt idx="37">
                  <c:v>26.968973747016705</c:v>
                </c:pt>
                <c:pt idx="38">
                  <c:v>41.111111111111107</c:v>
                </c:pt>
                <c:pt idx="39">
                  <c:v>96.711798839458424</c:v>
                </c:pt>
                <c:pt idx="40">
                  <c:v>46.116504854368934</c:v>
                </c:pt>
                <c:pt idx="41">
                  <c:v>7.7380952380952381</c:v>
                </c:pt>
                <c:pt idx="42">
                  <c:v>23.776223776223777</c:v>
                </c:pt>
                <c:pt idx="43">
                  <c:v>24.444444444444443</c:v>
                </c:pt>
                <c:pt idx="44">
                  <c:v>47.826086956521742</c:v>
                </c:pt>
                <c:pt idx="45">
                  <c:v>0</c:v>
                </c:pt>
                <c:pt idx="46">
                  <c:v>16</c:v>
                </c:pt>
                <c:pt idx="47">
                  <c:v>83.333333333333343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813056"/>
        <c:axId val="54788672"/>
      </c:barChart>
      <c:catAx>
        <c:axId val="1528130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54788672"/>
        <c:crosses val="autoZero"/>
        <c:auto val="1"/>
        <c:lblAlgn val="ctr"/>
        <c:lblOffset val="100"/>
        <c:noMultiLvlLbl val="0"/>
      </c:catAx>
      <c:valAx>
        <c:axId val="54788672"/>
        <c:scaling>
          <c:orientation val="minMax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528130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6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798735920269818E-2"/>
          <c:y val="9.9903529090377294E-2"/>
          <c:w val="0.96440252815946037"/>
          <c:h val="0.20828205262062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Лист12!$B$8</c:f>
              <c:strCache>
                <c:ptCount val="1"/>
                <c:pt idx="0">
                  <c:v>10 Доля взрослых пациентов с установленным диагнозом хроническая обструктивная болезнь легких, в отношении которых установлено диспансерное наблюдение </c:v>
                </c:pt>
              </c:strCache>
            </c:strRef>
          </c:tx>
          <c:invertIfNegative val="0"/>
          <c:dLbls>
            <c:dLbl>
              <c:idx val="26"/>
              <c:layout>
                <c:manualLayout>
                  <c:x val="6.4722676073708423E-3"/>
                  <c:y val="1.8164278016432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Лист12!$C$6:$AX$6</c:f>
              <c:strCache>
                <c:ptCount val="48"/>
                <c:pt idx="0">
                  <c:v>Абыйская ЦРБ</c:v>
                </c:pt>
                <c:pt idx="1">
                  <c:v>Аллаиховская ЦРБ</c:v>
                </c:pt>
                <c:pt idx="2">
                  <c:v>АнабарскаяЦРБ</c:v>
                </c:pt>
                <c:pt idx="3">
                  <c:v>Амгинская ЦРБ</c:v>
                </c:pt>
                <c:pt idx="4">
                  <c:v>Алданская ЦРБ</c:v>
                </c:pt>
                <c:pt idx="5">
                  <c:v>Булунская ЦРБ</c:v>
                </c:pt>
                <c:pt idx="6">
                  <c:v>Верхневилюйская ЦРБ</c:v>
                </c:pt>
                <c:pt idx="7">
                  <c:v>В_КолымскаяЦРБ</c:v>
                </c:pt>
                <c:pt idx="8">
                  <c:v>Верхоянская ЦРБ </c:v>
                </c:pt>
                <c:pt idx="9">
                  <c:v>Вилюйская ЦРБ </c:v>
                </c:pt>
                <c:pt idx="10">
                  <c:v>Горная ЦРБ</c:v>
                </c:pt>
                <c:pt idx="11">
                  <c:v>Жиганская ЦРБ</c:v>
                </c:pt>
                <c:pt idx="12">
                  <c:v>Кобяйская ЦРБ </c:v>
                </c:pt>
                <c:pt idx="13">
                  <c:v>Нюрбинская ЦРБ</c:v>
                </c:pt>
                <c:pt idx="14">
                  <c:v>Ленская ЦРБ</c:v>
                </c:pt>
                <c:pt idx="15">
                  <c:v>М-Кангаласская ЦРБ </c:v>
                </c:pt>
                <c:pt idx="16">
                  <c:v>Мирнинская ЦРБ</c:v>
                </c:pt>
                <c:pt idx="17">
                  <c:v>Айхальская ГБ</c:v>
                </c:pt>
                <c:pt idx="18">
                  <c:v>Момская ЦРБ</c:v>
                </c:pt>
                <c:pt idx="19">
                  <c:v>Нерюнгринская ЦРБ </c:v>
                </c:pt>
                <c:pt idx="20">
                  <c:v>Беркакит</c:v>
                </c:pt>
                <c:pt idx="21">
                  <c:v>Намская ЦРБ</c:v>
                </c:pt>
                <c:pt idx="22">
                  <c:v>Н-Колымская ЦРБ</c:v>
                </c:pt>
                <c:pt idx="23">
                  <c:v>Оймяконская ЦРБ </c:v>
                </c:pt>
                <c:pt idx="24">
                  <c:v>ОлекминскаяЦРБ </c:v>
                </c:pt>
                <c:pt idx="25">
                  <c:v>Оленекская ЦРБ</c:v>
                </c:pt>
                <c:pt idx="26">
                  <c:v>С-Колымская ЦРБ</c:v>
                </c:pt>
                <c:pt idx="27">
                  <c:v>Сунтарская ЦРБ</c:v>
                </c:pt>
                <c:pt idx="28">
                  <c:v>Таттинская ЦРБ</c:v>
                </c:pt>
                <c:pt idx="29">
                  <c:v>Томпонская ЦРБ</c:v>
                </c:pt>
                <c:pt idx="30">
                  <c:v>Усть-Алданская ЦРБ</c:v>
                </c:pt>
                <c:pt idx="31">
                  <c:v>Усть-Майская ЦРБ</c:v>
                </c:pt>
                <c:pt idx="32">
                  <c:v>Усть-Янская ЦРБ</c:v>
                </c:pt>
                <c:pt idx="33">
                  <c:v>Хангаласская ЦРБ</c:v>
                </c:pt>
                <c:pt idx="34">
                  <c:v>Чурапчинская ЦРБ</c:v>
                </c:pt>
                <c:pt idx="35">
                  <c:v>Э-Бытантайская </c:v>
                </c:pt>
                <c:pt idx="36">
                  <c:v>РКБ №3</c:v>
                </c:pt>
                <c:pt idx="37">
                  <c:v>Поликлиника №1</c:v>
                </c:pt>
                <c:pt idx="38">
                  <c:v>ЯГБ №2 </c:v>
                </c:pt>
                <c:pt idx="39">
                  <c:v>ЯГБ №3 </c:v>
                </c:pt>
                <c:pt idx="40">
                  <c:v>Клиника МИ СВФУ </c:v>
                </c:pt>
                <c:pt idx="41">
                  <c:v>Медлайн-К</c:v>
                </c:pt>
                <c:pt idx="42">
                  <c:v>Клиника Аврора</c:v>
                </c:pt>
                <c:pt idx="43">
                  <c:v>МЦ г. Якутска</c:v>
                </c:pt>
                <c:pt idx="44">
                  <c:v>ДВОМЦ </c:v>
                </c:pt>
                <c:pt idx="45">
                  <c:v>МЦ Медэкспресс +</c:v>
                </c:pt>
                <c:pt idx="46">
                  <c:v>МЦ Дом здоровья</c:v>
                </c:pt>
                <c:pt idx="47">
                  <c:v>Клиника здоровья</c:v>
                </c:pt>
              </c:strCache>
            </c:strRef>
          </c:cat>
          <c:val>
            <c:numRef>
              <c:f>Лист12!$C$8:$AX$8</c:f>
              <c:numCache>
                <c:formatCode>0.0</c:formatCode>
                <c:ptCount val="48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60</c:v>
                </c:pt>
                <c:pt idx="4">
                  <c:v>57.142857142857139</c:v>
                </c:pt>
                <c:pt idx="5">
                  <c:v>0</c:v>
                </c:pt>
                <c:pt idx="6">
                  <c:v>25</c:v>
                </c:pt>
                <c:pt idx="7">
                  <c:v>0</c:v>
                </c:pt>
                <c:pt idx="8">
                  <c:v>89.285714285714292</c:v>
                </c:pt>
                <c:pt idx="9">
                  <c:v>50</c:v>
                </c:pt>
                <c:pt idx="10">
                  <c:v>6.666666666666667</c:v>
                </c:pt>
                <c:pt idx="11">
                  <c:v>0</c:v>
                </c:pt>
                <c:pt idx="12">
                  <c:v>0</c:v>
                </c:pt>
                <c:pt idx="13">
                  <c:v>7.6923076923076925</c:v>
                </c:pt>
                <c:pt idx="14">
                  <c:v>66.666666666666657</c:v>
                </c:pt>
                <c:pt idx="15">
                  <c:v>33.333333333333329</c:v>
                </c:pt>
                <c:pt idx="16">
                  <c:v>16.666666666666664</c:v>
                </c:pt>
                <c:pt idx="17">
                  <c:v>50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71.428571428571431</c:v>
                </c:pt>
                <c:pt idx="25">
                  <c:v>100</c:v>
                </c:pt>
                <c:pt idx="26">
                  <c:v>100</c:v>
                </c:pt>
                <c:pt idx="27">
                  <c:v>25</c:v>
                </c:pt>
                <c:pt idx="28">
                  <c:v>0</c:v>
                </c:pt>
                <c:pt idx="29">
                  <c:v>0</c:v>
                </c:pt>
                <c:pt idx="30">
                  <c:v>80</c:v>
                </c:pt>
                <c:pt idx="31">
                  <c:v>0</c:v>
                </c:pt>
                <c:pt idx="32">
                  <c:v>0</c:v>
                </c:pt>
                <c:pt idx="33">
                  <c:v>46.666666666666664</c:v>
                </c:pt>
                <c:pt idx="34">
                  <c:v>50</c:v>
                </c:pt>
                <c:pt idx="35">
                  <c:v>0</c:v>
                </c:pt>
                <c:pt idx="36">
                  <c:v>50</c:v>
                </c:pt>
                <c:pt idx="37">
                  <c:v>46.153846153846153</c:v>
                </c:pt>
                <c:pt idx="38">
                  <c:v>63.636363636363633</c:v>
                </c:pt>
                <c:pt idx="39">
                  <c:v>95.833333333333343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7.6923076923076925</c:v>
                </c:pt>
                <c:pt idx="44">
                  <c:v>0</c:v>
                </c:pt>
                <c:pt idx="45">
                  <c:v>0</c:v>
                </c:pt>
                <c:pt idx="46">
                  <c:v>33.333333333333329</c:v>
                </c:pt>
                <c:pt idx="4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910336"/>
        <c:axId val="54790400"/>
      </c:barChart>
      <c:catAx>
        <c:axId val="176910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600"/>
            </a:pPr>
            <a:endParaRPr lang="ru-RU"/>
          </a:p>
        </c:txPr>
        <c:crossAx val="54790400"/>
        <c:crosses val="autoZero"/>
        <c:auto val="1"/>
        <c:lblAlgn val="ctr"/>
        <c:lblOffset val="100"/>
        <c:noMultiLvlLbl val="0"/>
      </c:catAx>
      <c:valAx>
        <c:axId val="54790400"/>
        <c:scaling>
          <c:orientation val="minMax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769103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Лист12!$B$9</c:f>
              <c:strCache>
                <c:ptCount val="1"/>
                <c:pt idx="0">
                  <c:v>11 Доля взрослых пациентов с установленным диагнозом сахарный диабет, в отношении которых установлено диспансерное наблюдение </c:v>
                </c:pt>
              </c:strCache>
            </c:strRef>
          </c:tx>
          <c:invertIfNegative val="0"/>
          <c:dLbls>
            <c:numFmt formatCode="#,##0" sourceLinked="0"/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Лист12!$C$6:$AX$6</c:f>
              <c:strCache>
                <c:ptCount val="48"/>
                <c:pt idx="0">
                  <c:v>Абыйская ЦРБ</c:v>
                </c:pt>
                <c:pt idx="1">
                  <c:v>Аллаиховская ЦРБ</c:v>
                </c:pt>
                <c:pt idx="2">
                  <c:v>АнабарскаяЦРБ</c:v>
                </c:pt>
                <c:pt idx="3">
                  <c:v>Амгинская ЦРБ</c:v>
                </c:pt>
                <c:pt idx="4">
                  <c:v>Алданская ЦРБ</c:v>
                </c:pt>
                <c:pt idx="5">
                  <c:v>Булунская ЦРБ</c:v>
                </c:pt>
                <c:pt idx="6">
                  <c:v>Верхневилюйская ЦРБ</c:v>
                </c:pt>
                <c:pt idx="7">
                  <c:v>В_КолымскаяЦРБ</c:v>
                </c:pt>
                <c:pt idx="8">
                  <c:v>Верхоянская ЦРБ </c:v>
                </c:pt>
                <c:pt idx="9">
                  <c:v>Вилюйская ЦРБ </c:v>
                </c:pt>
                <c:pt idx="10">
                  <c:v>Горная ЦРБ</c:v>
                </c:pt>
                <c:pt idx="11">
                  <c:v>Жиганская ЦРБ</c:v>
                </c:pt>
                <c:pt idx="12">
                  <c:v>Кобяйская ЦРБ </c:v>
                </c:pt>
                <c:pt idx="13">
                  <c:v>Нюрбинская ЦРБ</c:v>
                </c:pt>
                <c:pt idx="14">
                  <c:v>Ленская ЦРБ</c:v>
                </c:pt>
                <c:pt idx="15">
                  <c:v>М-Кангаласская ЦРБ </c:v>
                </c:pt>
                <c:pt idx="16">
                  <c:v>Мирнинская ЦРБ</c:v>
                </c:pt>
                <c:pt idx="17">
                  <c:v>Айхальская ГБ</c:v>
                </c:pt>
                <c:pt idx="18">
                  <c:v>Момская ЦРБ</c:v>
                </c:pt>
                <c:pt idx="19">
                  <c:v>Нерюнгринская ЦРБ </c:v>
                </c:pt>
                <c:pt idx="20">
                  <c:v>Беркакит</c:v>
                </c:pt>
                <c:pt idx="21">
                  <c:v>Намская ЦРБ</c:v>
                </c:pt>
                <c:pt idx="22">
                  <c:v>Н-Колымская ЦРБ</c:v>
                </c:pt>
                <c:pt idx="23">
                  <c:v>Оймяконская ЦРБ </c:v>
                </c:pt>
                <c:pt idx="24">
                  <c:v>ОлекминскаяЦРБ </c:v>
                </c:pt>
                <c:pt idx="25">
                  <c:v>Оленекская ЦРБ</c:v>
                </c:pt>
                <c:pt idx="26">
                  <c:v>С-Колымская ЦРБ</c:v>
                </c:pt>
                <c:pt idx="27">
                  <c:v>Сунтарская ЦРБ</c:v>
                </c:pt>
                <c:pt idx="28">
                  <c:v>Таттинская ЦРБ</c:v>
                </c:pt>
                <c:pt idx="29">
                  <c:v>Томпонская ЦРБ</c:v>
                </c:pt>
                <c:pt idx="30">
                  <c:v>Усть-Алданская ЦРБ</c:v>
                </c:pt>
                <c:pt idx="31">
                  <c:v>Усть-Майская ЦРБ</c:v>
                </c:pt>
                <c:pt idx="32">
                  <c:v>Усть-Янская ЦРБ</c:v>
                </c:pt>
                <c:pt idx="33">
                  <c:v>Хангаласская ЦРБ</c:v>
                </c:pt>
                <c:pt idx="34">
                  <c:v>Чурапчинская ЦРБ</c:v>
                </c:pt>
                <c:pt idx="35">
                  <c:v>Э-Бытантайская </c:v>
                </c:pt>
                <c:pt idx="36">
                  <c:v>РКБ №3</c:v>
                </c:pt>
                <c:pt idx="37">
                  <c:v>Поликлиника №1</c:v>
                </c:pt>
                <c:pt idx="38">
                  <c:v>ЯГБ №2 </c:v>
                </c:pt>
                <c:pt idx="39">
                  <c:v>ЯГБ №3 </c:v>
                </c:pt>
                <c:pt idx="40">
                  <c:v>Клиника МИ СВФУ </c:v>
                </c:pt>
                <c:pt idx="41">
                  <c:v>Медлайн-К</c:v>
                </c:pt>
                <c:pt idx="42">
                  <c:v>Клиника Аврора</c:v>
                </c:pt>
                <c:pt idx="43">
                  <c:v>МЦ г. Якутска</c:v>
                </c:pt>
                <c:pt idx="44">
                  <c:v>ДВОМЦ </c:v>
                </c:pt>
                <c:pt idx="45">
                  <c:v>МЦ Медэкспресс +</c:v>
                </c:pt>
                <c:pt idx="46">
                  <c:v>МЦ Дом здоровья</c:v>
                </c:pt>
                <c:pt idx="47">
                  <c:v>Клиника здоровья</c:v>
                </c:pt>
              </c:strCache>
            </c:strRef>
          </c:cat>
          <c:val>
            <c:numRef>
              <c:f>Лист12!$C$9:$AX$9</c:f>
              <c:numCache>
                <c:formatCode>0.0</c:formatCode>
                <c:ptCount val="48"/>
                <c:pt idx="0">
                  <c:v>33.333333333333329</c:v>
                </c:pt>
                <c:pt idx="1">
                  <c:v>40</c:v>
                </c:pt>
                <c:pt idx="2">
                  <c:v>100</c:v>
                </c:pt>
                <c:pt idx="3">
                  <c:v>62.5</c:v>
                </c:pt>
                <c:pt idx="4">
                  <c:v>56.896551724137936</c:v>
                </c:pt>
                <c:pt idx="5">
                  <c:v>80</c:v>
                </c:pt>
                <c:pt idx="6">
                  <c:v>56.435643564356432</c:v>
                </c:pt>
                <c:pt idx="7">
                  <c:v>83.333333333333343</c:v>
                </c:pt>
                <c:pt idx="8">
                  <c:v>77.777777777777786</c:v>
                </c:pt>
                <c:pt idx="9">
                  <c:v>40.909090909090914</c:v>
                </c:pt>
                <c:pt idx="10">
                  <c:v>33.333333333333329</c:v>
                </c:pt>
                <c:pt idx="11">
                  <c:v>62.5</c:v>
                </c:pt>
                <c:pt idx="12">
                  <c:v>76.470588235294116</c:v>
                </c:pt>
                <c:pt idx="13">
                  <c:v>45.454545454545453</c:v>
                </c:pt>
                <c:pt idx="14">
                  <c:v>45.454545454545453</c:v>
                </c:pt>
                <c:pt idx="15">
                  <c:v>51.249999999999993</c:v>
                </c:pt>
                <c:pt idx="16">
                  <c:v>78.688524590163937</c:v>
                </c:pt>
                <c:pt idx="17">
                  <c:v>92.10526315789474</c:v>
                </c:pt>
                <c:pt idx="18">
                  <c:v>90.909090909090907</c:v>
                </c:pt>
                <c:pt idx="19">
                  <c:v>71.014492753623188</c:v>
                </c:pt>
                <c:pt idx="20">
                  <c:v>50</c:v>
                </c:pt>
                <c:pt idx="21">
                  <c:v>46.753246753246749</c:v>
                </c:pt>
                <c:pt idx="22">
                  <c:v>50</c:v>
                </c:pt>
                <c:pt idx="23">
                  <c:v>64.285714285714292</c:v>
                </c:pt>
                <c:pt idx="24">
                  <c:v>31.506849315068493</c:v>
                </c:pt>
                <c:pt idx="25">
                  <c:v>94.117647058823522</c:v>
                </c:pt>
                <c:pt idx="26">
                  <c:v>60</c:v>
                </c:pt>
                <c:pt idx="27">
                  <c:v>51.94805194805194</c:v>
                </c:pt>
                <c:pt idx="28">
                  <c:v>88.888888888888886</c:v>
                </c:pt>
                <c:pt idx="29">
                  <c:v>55.555555555555557</c:v>
                </c:pt>
                <c:pt idx="30">
                  <c:v>29.411764705882355</c:v>
                </c:pt>
                <c:pt idx="31">
                  <c:v>72.222222222222214</c:v>
                </c:pt>
                <c:pt idx="32">
                  <c:v>100</c:v>
                </c:pt>
                <c:pt idx="33">
                  <c:v>55.882352941176471</c:v>
                </c:pt>
                <c:pt idx="34">
                  <c:v>57.142857142857139</c:v>
                </c:pt>
                <c:pt idx="35">
                  <c:v>100</c:v>
                </c:pt>
                <c:pt idx="36">
                  <c:v>79.545454545454547</c:v>
                </c:pt>
                <c:pt idx="37">
                  <c:v>62.393162393162392</c:v>
                </c:pt>
                <c:pt idx="38">
                  <c:v>73.80952380952381</c:v>
                </c:pt>
                <c:pt idx="39">
                  <c:v>89.189189189189193</c:v>
                </c:pt>
                <c:pt idx="40">
                  <c:v>20</c:v>
                </c:pt>
                <c:pt idx="41">
                  <c:v>18.181818181818183</c:v>
                </c:pt>
                <c:pt idx="42">
                  <c:v>100</c:v>
                </c:pt>
                <c:pt idx="43">
                  <c:v>64.646464646464651</c:v>
                </c:pt>
                <c:pt idx="44">
                  <c:v>44.444444444444443</c:v>
                </c:pt>
                <c:pt idx="45">
                  <c:v>0</c:v>
                </c:pt>
                <c:pt idx="46">
                  <c:v>71.428571428571431</c:v>
                </c:pt>
                <c:pt idx="4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910848"/>
        <c:axId val="54792128"/>
      </c:barChart>
      <c:catAx>
        <c:axId val="1769108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600"/>
            </a:pPr>
            <a:endParaRPr lang="ru-RU"/>
          </a:p>
        </c:txPr>
        <c:crossAx val="54792128"/>
        <c:crosses val="autoZero"/>
        <c:auto val="1"/>
        <c:lblAlgn val="ctr"/>
        <c:lblOffset val="100"/>
        <c:noMultiLvlLbl val="0"/>
      </c:catAx>
      <c:valAx>
        <c:axId val="54792128"/>
        <c:scaling>
          <c:orientation val="minMax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769108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2851816969831634"/>
          <c:y val="4.6296296296296294E-3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5421367322822719E-2"/>
          <c:y val="0.21404360923093485"/>
          <c:w val="0.9269417034470917"/>
          <c:h val="0.144399700257636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Лист12!$B$12</c:f>
              <c:strCache>
                <c:ptCount val="1"/>
                <c:pt idx="0">
                  <c:v>18 Доля детей, в отношении которых установлено диспансерное наблюдение по поводу болезней органов пищеварения</c:v>
                </c:pt>
              </c:strCache>
            </c:strRef>
          </c:tx>
          <c:invertIfNegative val="0"/>
          <c:dLbls>
            <c:numFmt formatCode="#,##0" sourceLinked="0"/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Лист12!$C$6:$AX$6</c:f>
              <c:strCache>
                <c:ptCount val="48"/>
                <c:pt idx="0">
                  <c:v>Абыйская ЦРБ</c:v>
                </c:pt>
                <c:pt idx="1">
                  <c:v>Аллаиховская ЦРБ</c:v>
                </c:pt>
                <c:pt idx="2">
                  <c:v>АнабарскаяЦРБ</c:v>
                </c:pt>
                <c:pt idx="3">
                  <c:v>Амгинская ЦРБ</c:v>
                </c:pt>
                <c:pt idx="4">
                  <c:v>Алданская ЦРБ</c:v>
                </c:pt>
                <c:pt idx="5">
                  <c:v>Булунская ЦРБ</c:v>
                </c:pt>
                <c:pt idx="6">
                  <c:v>Верхневилюйская ЦРБ</c:v>
                </c:pt>
                <c:pt idx="7">
                  <c:v>В_КолымскаяЦРБ</c:v>
                </c:pt>
                <c:pt idx="8">
                  <c:v>Верхоянская ЦРБ </c:v>
                </c:pt>
                <c:pt idx="9">
                  <c:v>Вилюйская ЦРБ </c:v>
                </c:pt>
                <c:pt idx="10">
                  <c:v>Горная ЦРБ</c:v>
                </c:pt>
                <c:pt idx="11">
                  <c:v>Жиганская ЦРБ</c:v>
                </c:pt>
                <c:pt idx="12">
                  <c:v>Кобяйская ЦРБ </c:v>
                </c:pt>
                <c:pt idx="13">
                  <c:v>Нюрбинская ЦРБ</c:v>
                </c:pt>
                <c:pt idx="14">
                  <c:v>Ленская ЦРБ</c:v>
                </c:pt>
                <c:pt idx="15">
                  <c:v>М-Кангаласская ЦРБ </c:v>
                </c:pt>
                <c:pt idx="16">
                  <c:v>Мирнинская ЦРБ</c:v>
                </c:pt>
                <c:pt idx="17">
                  <c:v>Айхальская ГБ</c:v>
                </c:pt>
                <c:pt idx="18">
                  <c:v>Момская ЦРБ</c:v>
                </c:pt>
                <c:pt idx="19">
                  <c:v>Нерюнгринская ЦРБ </c:v>
                </c:pt>
                <c:pt idx="20">
                  <c:v>Беркакит</c:v>
                </c:pt>
                <c:pt idx="21">
                  <c:v>Намская ЦРБ</c:v>
                </c:pt>
                <c:pt idx="22">
                  <c:v>Н-Колымская ЦРБ</c:v>
                </c:pt>
                <c:pt idx="23">
                  <c:v>Оймяконская ЦРБ </c:v>
                </c:pt>
                <c:pt idx="24">
                  <c:v>ОлекминскаяЦРБ </c:v>
                </c:pt>
                <c:pt idx="25">
                  <c:v>Оленекская ЦРБ</c:v>
                </c:pt>
                <c:pt idx="26">
                  <c:v>С-Колымская ЦРБ</c:v>
                </c:pt>
                <c:pt idx="27">
                  <c:v>Сунтарская ЦРБ</c:v>
                </c:pt>
                <c:pt idx="28">
                  <c:v>Таттинская ЦРБ</c:v>
                </c:pt>
                <c:pt idx="29">
                  <c:v>Томпонская ЦРБ</c:v>
                </c:pt>
                <c:pt idx="30">
                  <c:v>Усть-Алданская ЦРБ</c:v>
                </c:pt>
                <c:pt idx="31">
                  <c:v>Усть-Майская ЦРБ</c:v>
                </c:pt>
                <c:pt idx="32">
                  <c:v>Усть-Янская ЦРБ</c:v>
                </c:pt>
                <c:pt idx="33">
                  <c:v>Хангаласская ЦРБ</c:v>
                </c:pt>
                <c:pt idx="34">
                  <c:v>Чурапчинская ЦРБ</c:v>
                </c:pt>
                <c:pt idx="35">
                  <c:v>Э-Бытантайская </c:v>
                </c:pt>
                <c:pt idx="36">
                  <c:v>РКБ №3</c:v>
                </c:pt>
                <c:pt idx="37">
                  <c:v>Поликлиника №1</c:v>
                </c:pt>
                <c:pt idx="38">
                  <c:v>ЯГБ №2 </c:v>
                </c:pt>
                <c:pt idx="39">
                  <c:v>ЯГБ №3 </c:v>
                </c:pt>
                <c:pt idx="40">
                  <c:v>Клиника МИ СВФУ </c:v>
                </c:pt>
                <c:pt idx="41">
                  <c:v>Медлайн-К</c:v>
                </c:pt>
                <c:pt idx="42">
                  <c:v>Клиника Аврора</c:v>
                </c:pt>
                <c:pt idx="43">
                  <c:v>МЦ г. Якутска</c:v>
                </c:pt>
                <c:pt idx="44">
                  <c:v>ДВОМЦ </c:v>
                </c:pt>
                <c:pt idx="45">
                  <c:v>МЦ Медэкспресс +</c:v>
                </c:pt>
                <c:pt idx="46">
                  <c:v>МЦ Дом здоровья</c:v>
                </c:pt>
                <c:pt idx="47">
                  <c:v>Клиника здоровья</c:v>
                </c:pt>
              </c:strCache>
            </c:strRef>
          </c:cat>
          <c:val>
            <c:numRef>
              <c:f>Лист12!$C$12:$AX$12</c:f>
              <c:numCache>
                <c:formatCode>0.0</c:formatCode>
                <c:ptCount val="48"/>
                <c:pt idx="0">
                  <c:v>0</c:v>
                </c:pt>
                <c:pt idx="1">
                  <c:v>67.123287671232873</c:v>
                </c:pt>
                <c:pt idx="2">
                  <c:v>0</c:v>
                </c:pt>
                <c:pt idx="3">
                  <c:v>0.42016806722689076</c:v>
                </c:pt>
                <c:pt idx="4">
                  <c:v>1.383399209486166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2.7777777777777777</c:v>
                </c:pt>
                <c:pt idx="10">
                  <c:v>8</c:v>
                </c:pt>
                <c:pt idx="11">
                  <c:v>3.6036036036036037</c:v>
                </c:pt>
                <c:pt idx="12">
                  <c:v>17.894736842105264</c:v>
                </c:pt>
                <c:pt idx="13">
                  <c:v>0.23795359904818561</c:v>
                </c:pt>
                <c:pt idx="14">
                  <c:v>0.26833631484794274</c:v>
                </c:pt>
                <c:pt idx="15">
                  <c:v>0</c:v>
                </c:pt>
                <c:pt idx="16">
                  <c:v>0.86419753086419748</c:v>
                </c:pt>
                <c:pt idx="17">
                  <c:v>3.3758439609902475</c:v>
                </c:pt>
                <c:pt idx="18">
                  <c:v>0.40160642570281119</c:v>
                </c:pt>
                <c:pt idx="19">
                  <c:v>0.12158054711246201</c:v>
                </c:pt>
                <c:pt idx="20">
                  <c:v>0</c:v>
                </c:pt>
                <c:pt idx="21">
                  <c:v>2.9411764705882351</c:v>
                </c:pt>
                <c:pt idx="22">
                  <c:v>8.8235294117647065</c:v>
                </c:pt>
                <c:pt idx="23">
                  <c:v>0</c:v>
                </c:pt>
                <c:pt idx="24">
                  <c:v>1.1461318051575931</c:v>
                </c:pt>
                <c:pt idx="25">
                  <c:v>0</c:v>
                </c:pt>
                <c:pt idx="26">
                  <c:v>0.75757575757575757</c:v>
                </c:pt>
                <c:pt idx="27">
                  <c:v>0.22222222222222221</c:v>
                </c:pt>
                <c:pt idx="28">
                  <c:v>0</c:v>
                </c:pt>
                <c:pt idx="29">
                  <c:v>0</c:v>
                </c:pt>
                <c:pt idx="30">
                  <c:v>0.41841004184100417</c:v>
                </c:pt>
                <c:pt idx="31">
                  <c:v>0</c:v>
                </c:pt>
                <c:pt idx="32">
                  <c:v>11.111111111111111</c:v>
                </c:pt>
                <c:pt idx="33">
                  <c:v>0.33557046979865773</c:v>
                </c:pt>
                <c:pt idx="34">
                  <c:v>0</c:v>
                </c:pt>
                <c:pt idx="35">
                  <c:v>7.6923076923076925</c:v>
                </c:pt>
                <c:pt idx="36">
                  <c:v>0</c:v>
                </c:pt>
                <c:pt idx="37">
                  <c:v>23.076923076923077</c:v>
                </c:pt>
                <c:pt idx="38">
                  <c:v>2.4793388429752068</c:v>
                </c:pt>
                <c:pt idx="39">
                  <c:v>8.9361702127659584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23.371647509578544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2627584"/>
        <c:axId val="54794432"/>
      </c:barChart>
      <c:catAx>
        <c:axId val="1626275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700"/>
            </a:pPr>
            <a:endParaRPr lang="ru-RU"/>
          </a:p>
        </c:txPr>
        <c:crossAx val="54794432"/>
        <c:crosses val="autoZero"/>
        <c:auto val="1"/>
        <c:lblAlgn val="ctr"/>
        <c:lblOffset val="100"/>
        <c:noMultiLvlLbl val="0"/>
      </c:catAx>
      <c:valAx>
        <c:axId val="54794432"/>
        <c:scaling>
          <c:orientation val="minMax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626275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200"/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701808960797728E-2"/>
          <c:y val="0.31706103384611906"/>
          <c:w val="0.96596382078404541"/>
          <c:h val="0.168807059309167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Лист12!$B$13</c:f>
              <c:strCache>
                <c:ptCount val="1"/>
                <c:pt idx="0">
                  <c:v>19 Доля детей, в отношении которых установлено диспансерное наблюдение по поводу болезней системы кровообращения</c:v>
                </c:pt>
              </c:strCache>
            </c:strRef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Лист12!$C$6:$AX$6</c:f>
              <c:strCache>
                <c:ptCount val="48"/>
                <c:pt idx="0">
                  <c:v>Абыйская ЦРБ</c:v>
                </c:pt>
                <c:pt idx="1">
                  <c:v>Аллаиховская ЦРБ</c:v>
                </c:pt>
                <c:pt idx="2">
                  <c:v>АнабарскаяЦРБ</c:v>
                </c:pt>
                <c:pt idx="3">
                  <c:v>Амгинская ЦРБ</c:v>
                </c:pt>
                <c:pt idx="4">
                  <c:v>Алданская ЦРБ</c:v>
                </c:pt>
                <c:pt idx="5">
                  <c:v>Булунская ЦРБ</c:v>
                </c:pt>
                <c:pt idx="6">
                  <c:v>Верхневилюйская ЦРБ</c:v>
                </c:pt>
                <c:pt idx="7">
                  <c:v>В_КолымскаяЦРБ</c:v>
                </c:pt>
                <c:pt idx="8">
                  <c:v>Верхоянская ЦРБ </c:v>
                </c:pt>
                <c:pt idx="9">
                  <c:v>Вилюйская ЦРБ </c:v>
                </c:pt>
                <c:pt idx="10">
                  <c:v>Горная ЦРБ</c:v>
                </c:pt>
                <c:pt idx="11">
                  <c:v>Жиганская ЦРБ</c:v>
                </c:pt>
                <c:pt idx="12">
                  <c:v>Кобяйская ЦРБ </c:v>
                </c:pt>
                <c:pt idx="13">
                  <c:v>Нюрбинская ЦРБ</c:v>
                </c:pt>
                <c:pt idx="14">
                  <c:v>Ленская ЦРБ</c:v>
                </c:pt>
                <c:pt idx="15">
                  <c:v>М-Кангаласская ЦРБ </c:v>
                </c:pt>
                <c:pt idx="16">
                  <c:v>Мирнинская ЦРБ</c:v>
                </c:pt>
                <c:pt idx="17">
                  <c:v>Айхальская ГБ</c:v>
                </c:pt>
                <c:pt idx="18">
                  <c:v>Момская ЦРБ</c:v>
                </c:pt>
                <c:pt idx="19">
                  <c:v>Нерюнгринская ЦРБ </c:v>
                </c:pt>
                <c:pt idx="20">
                  <c:v>Беркакит</c:v>
                </c:pt>
                <c:pt idx="21">
                  <c:v>Намская ЦРБ</c:v>
                </c:pt>
                <c:pt idx="22">
                  <c:v>Н-Колымская ЦРБ</c:v>
                </c:pt>
                <c:pt idx="23">
                  <c:v>Оймяконская ЦРБ </c:v>
                </c:pt>
                <c:pt idx="24">
                  <c:v>ОлекминскаяЦРБ </c:v>
                </c:pt>
                <c:pt idx="25">
                  <c:v>Оленекская ЦРБ</c:v>
                </c:pt>
                <c:pt idx="26">
                  <c:v>С-Колымская ЦРБ</c:v>
                </c:pt>
                <c:pt idx="27">
                  <c:v>Сунтарская ЦРБ</c:v>
                </c:pt>
                <c:pt idx="28">
                  <c:v>Таттинская ЦРБ</c:v>
                </c:pt>
                <c:pt idx="29">
                  <c:v>Томпонская ЦРБ</c:v>
                </c:pt>
                <c:pt idx="30">
                  <c:v>Усть-Алданская ЦРБ</c:v>
                </c:pt>
                <c:pt idx="31">
                  <c:v>Усть-Майская ЦРБ</c:v>
                </c:pt>
                <c:pt idx="32">
                  <c:v>Усть-Янская ЦРБ</c:v>
                </c:pt>
                <c:pt idx="33">
                  <c:v>Хангаласская ЦРБ</c:v>
                </c:pt>
                <c:pt idx="34">
                  <c:v>Чурапчинская ЦРБ</c:v>
                </c:pt>
                <c:pt idx="35">
                  <c:v>Э-Бытантайская </c:v>
                </c:pt>
                <c:pt idx="36">
                  <c:v>РКБ №3</c:v>
                </c:pt>
                <c:pt idx="37">
                  <c:v>Поликлиника №1</c:v>
                </c:pt>
                <c:pt idx="38">
                  <c:v>ЯГБ №2 </c:v>
                </c:pt>
                <c:pt idx="39">
                  <c:v>ЯГБ №3 </c:v>
                </c:pt>
                <c:pt idx="40">
                  <c:v>Клиника МИ СВФУ </c:v>
                </c:pt>
                <c:pt idx="41">
                  <c:v>Медлайн-К</c:v>
                </c:pt>
                <c:pt idx="42">
                  <c:v>Клиника Аврора</c:v>
                </c:pt>
                <c:pt idx="43">
                  <c:v>МЦ г. Якутска</c:v>
                </c:pt>
                <c:pt idx="44">
                  <c:v>ДВОМЦ </c:v>
                </c:pt>
                <c:pt idx="45">
                  <c:v>МЦ Медэкспресс +</c:v>
                </c:pt>
                <c:pt idx="46">
                  <c:v>МЦ Дом здоровья</c:v>
                </c:pt>
                <c:pt idx="47">
                  <c:v>Клиника здоровья</c:v>
                </c:pt>
              </c:strCache>
            </c:strRef>
          </c:cat>
          <c:val>
            <c:numRef>
              <c:f>Лист12!$C$13:$AX$13</c:f>
              <c:numCache>
                <c:formatCode>0.0</c:formatCode>
                <c:ptCount val="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66.666666666666657</c:v>
                </c:pt>
                <c:pt idx="4">
                  <c:v>44.444444444444443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20</c:v>
                </c:pt>
                <c:pt idx="13">
                  <c:v>16.666666666666664</c:v>
                </c:pt>
                <c:pt idx="14">
                  <c:v>0</c:v>
                </c:pt>
                <c:pt idx="15">
                  <c:v>0</c:v>
                </c:pt>
                <c:pt idx="16">
                  <c:v>4.5454545454545459</c:v>
                </c:pt>
                <c:pt idx="17">
                  <c:v>32.142857142857146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100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4.7619047619047619</c:v>
                </c:pt>
                <c:pt idx="29">
                  <c:v>0</c:v>
                </c:pt>
                <c:pt idx="30">
                  <c:v>16.666666666666664</c:v>
                </c:pt>
                <c:pt idx="31">
                  <c:v>12.5</c:v>
                </c:pt>
                <c:pt idx="32">
                  <c:v>0</c:v>
                </c:pt>
                <c:pt idx="33">
                  <c:v>5.5555555555555554</c:v>
                </c:pt>
                <c:pt idx="34">
                  <c:v>12.5</c:v>
                </c:pt>
                <c:pt idx="35">
                  <c:v>0</c:v>
                </c:pt>
                <c:pt idx="36">
                  <c:v>0</c:v>
                </c:pt>
                <c:pt idx="37">
                  <c:v>28.571428571428569</c:v>
                </c:pt>
                <c:pt idx="38">
                  <c:v>64.86486486486487</c:v>
                </c:pt>
                <c:pt idx="39">
                  <c:v>11.03448275862069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22.5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2628096"/>
        <c:axId val="151805952"/>
      </c:barChart>
      <c:catAx>
        <c:axId val="1626280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700"/>
            </a:pPr>
            <a:endParaRPr lang="ru-RU"/>
          </a:p>
        </c:txPr>
        <c:crossAx val="151805952"/>
        <c:crosses val="autoZero"/>
        <c:auto val="1"/>
        <c:lblAlgn val="ctr"/>
        <c:lblOffset val="100"/>
        <c:noMultiLvlLbl val="0"/>
      </c:catAx>
      <c:valAx>
        <c:axId val="151805952"/>
        <c:scaling>
          <c:orientation val="minMax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626280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Лист1!$B$2:$B$50</c:f>
              <c:strCache>
                <c:ptCount val="49"/>
                <c:pt idx="0">
                  <c:v>Абыйская ЦРБ    </c:v>
                </c:pt>
                <c:pt idx="1">
                  <c:v>Аллаиховская ЦРБ</c:v>
                </c:pt>
                <c:pt idx="2">
                  <c:v>Анабарская ЦРБ</c:v>
                </c:pt>
                <c:pt idx="3">
                  <c:v>Амгинская ЦРБ</c:v>
                </c:pt>
                <c:pt idx="4">
                  <c:v>Алданская ЦРБ</c:v>
                </c:pt>
                <c:pt idx="5">
                  <c:v>Булунская ЦРБ</c:v>
                </c:pt>
                <c:pt idx="6">
                  <c:v>Верхневилюйская ЦРБ</c:v>
                </c:pt>
                <c:pt idx="7">
                  <c:v>Верхнеколымская ЦРБ</c:v>
                </c:pt>
                <c:pt idx="8">
                  <c:v>Верхоянская ЦРБ</c:v>
                </c:pt>
                <c:pt idx="9">
                  <c:v>Вилюйская ЦРБ</c:v>
                </c:pt>
                <c:pt idx="10">
                  <c:v>Горная ЦРБ</c:v>
                </c:pt>
                <c:pt idx="11">
                  <c:v>Жиганская ЦРБ</c:v>
                </c:pt>
                <c:pt idx="12">
                  <c:v>Кобяйская ЦРБ</c:v>
                </c:pt>
                <c:pt idx="13">
                  <c:v>Нюрбинская ЦРБ</c:v>
                </c:pt>
                <c:pt idx="14">
                  <c:v>Ленская ЦРБ</c:v>
                </c:pt>
                <c:pt idx="15">
                  <c:v>Мегино-Кангаласская ЦРБ</c:v>
                </c:pt>
                <c:pt idx="16">
                  <c:v>Мирнинская ЦРБ</c:v>
                </c:pt>
                <c:pt idx="17">
                  <c:v>Айхальская ГБ</c:v>
                </c:pt>
                <c:pt idx="18">
                  <c:v>Момская ЦРБ</c:v>
                </c:pt>
                <c:pt idx="19">
                  <c:v>Нерюнгринская ЦРБ</c:v>
                </c:pt>
                <c:pt idx="20">
                  <c:v>НГУЗ Узловая пол. на ст. Беркакит</c:v>
                </c:pt>
                <c:pt idx="21">
                  <c:v>Намская ЦРБ</c:v>
                </c:pt>
                <c:pt idx="22">
                  <c:v>Нижнеколымская ЦРБ</c:v>
                </c:pt>
                <c:pt idx="23">
                  <c:v>Оймяконская ЦРБ</c:v>
                </c:pt>
                <c:pt idx="24">
                  <c:v>Олекминская ЦРБ</c:v>
                </c:pt>
                <c:pt idx="25">
                  <c:v>Оленекская ЦРБ</c:v>
                </c:pt>
                <c:pt idx="26">
                  <c:v>Среднеколымская ЦРБ</c:v>
                </c:pt>
                <c:pt idx="27">
                  <c:v>Сунтарская ЦРБ</c:v>
                </c:pt>
                <c:pt idx="28">
                  <c:v>Таттинская ЦРБ</c:v>
                </c:pt>
                <c:pt idx="29">
                  <c:v>Томпонская ЦРБ</c:v>
                </c:pt>
                <c:pt idx="30">
                  <c:v>Усть-Алданская ЦРБ</c:v>
                </c:pt>
                <c:pt idx="31">
                  <c:v>Усть-Майская ЦРБ</c:v>
                </c:pt>
                <c:pt idx="32">
                  <c:v>Усть-Янская ЦРБ</c:v>
                </c:pt>
                <c:pt idx="33">
                  <c:v>Хангаласская ЦРБ</c:v>
                </c:pt>
                <c:pt idx="34">
                  <c:v>Чурапчинская ЦРБ </c:v>
                </c:pt>
                <c:pt idx="35">
                  <c:v>Эвено-Бытантайская ЦРБ</c:v>
                </c:pt>
                <c:pt idx="36">
                  <c:v>РKБ №3</c:v>
                </c:pt>
                <c:pt idx="37">
                  <c:v>Поликлиника №1</c:v>
                </c:pt>
                <c:pt idx="38">
                  <c:v>ЯГБ №2</c:v>
                </c:pt>
                <c:pt idx="39">
                  <c:v>ЯГБ №3</c:v>
                </c:pt>
                <c:pt idx="40">
                  <c:v>СВФУ</c:v>
                </c:pt>
                <c:pt idx="41">
                  <c:v> Медлайн-К</c:v>
                </c:pt>
                <c:pt idx="42">
                  <c:v> Медклиника Аврора</c:v>
                </c:pt>
                <c:pt idx="43">
                  <c:v> Медицинский центр г. Якутска</c:v>
                </c:pt>
                <c:pt idx="44">
                  <c:v>ДВОМЦ</c:v>
                </c:pt>
                <c:pt idx="45">
                  <c:v> МЦ МедЭкспресс+</c:v>
                </c:pt>
                <c:pt idx="46">
                  <c:v>КЛИНИКА КРИСТАЛЛ</c:v>
                </c:pt>
                <c:pt idx="47">
                  <c:v>КЛИНИКА ЗДОРОВЬЯ</c:v>
                </c:pt>
                <c:pt idx="48">
                  <c:v>ООО МК "ЯННАМЕД"</c:v>
                </c:pt>
              </c:strCache>
            </c:strRef>
          </c:cat>
          <c:val>
            <c:numRef>
              <c:f>Лист1!$G$2:$G$50</c:f>
              <c:numCache>
                <c:formatCode>0.0</c:formatCode>
                <c:ptCount val="49"/>
                <c:pt idx="0">
                  <c:v>45.86330935251798</c:v>
                </c:pt>
                <c:pt idx="1">
                  <c:v>86.039886039886042</c:v>
                </c:pt>
                <c:pt idx="2">
                  <c:v>85.054347826086953</c:v>
                </c:pt>
                <c:pt idx="3">
                  <c:v>64.779874213836479</c:v>
                </c:pt>
                <c:pt idx="4">
                  <c:v>53.280224929709462</c:v>
                </c:pt>
                <c:pt idx="5">
                  <c:v>68.226822682268235</c:v>
                </c:pt>
                <c:pt idx="6">
                  <c:v>74.498456790123456</c:v>
                </c:pt>
                <c:pt idx="7">
                  <c:v>45.724572457245728</c:v>
                </c:pt>
                <c:pt idx="8">
                  <c:v>67.563930013458958</c:v>
                </c:pt>
                <c:pt idx="9">
                  <c:v>64.034564958283667</c:v>
                </c:pt>
                <c:pt idx="10">
                  <c:v>72.431865828092242</c:v>
                </c:pt>
                <c:pt idx="11">
                  <c:v>70.917573872472786</c:v>
                </c:pt>
                <c:pt idx="12">
                  <c:v>49.370709382151027</c:v>
                </c:pt>
                <c:pt idx="13">
                  <c:v>61.496965610249497</c:v>
                </c:pt>
                <c:pt idx="14">
                  <c:v>75.361752053187331</c:v>
                </c:pt>
                <c:pt idx="15">
                  <c:v>64.158712333894812</c:v>
                </c:pt>
                <c:pt idx="16">
                  <c:v>87.260658667347457</c:v>
                </c:pt>
                <c:pt idx="17">
                  <c:v>74.178403755868544</c:v>
                </c:pt>
                <c:pt idx="18">
                  <c:v>59.43097997892518</c:v>
                </c:pt>
                <c:pt idx="19">
                  <c:v>46.712639334970717</c:v>
                </c:pt>
                <c:pt idx="20">
                  <c:v>43.775100401606423</c:v>
                </c:pt>
                <c:pt idx="21">
                  <c:v>61.222910216718262</c:v>
                </c:pt>
                <c:pt idx="22">
                  <c:v>93.396226415094347</c:v>
                </c:pt>
                <c:pt idx="23">
                  <c:v>70.947030497592294</c:v>
                </c:pt>
                <c:pt idx="24">
                  <c:v>52.2064142753798</c:v>
                </c:pt>
                <c:pt idx="25">
                  <c:v>70.596797671033485</c:v>
                </c:pt>
                <c:pt idx="26">
                  <c:v>57.029876977152902</c:v>
                </c:pt>
                <c:pt idx="27">
                  <c:v>60.576701268742795</c:v>
                </c:pt>
                <c:pt idx="28">
                  <c:v>69.434628975265028</c:v>
                </c:pt>
                <c:pt idx="29">
                  <c:v>50.026954177897579</c:v>
                </c:pt>
                <c:pt idx="30">
                  <c:v>78.089887640449433</c:v>
                </c:pt>
                <c:pt idx="31">
                  <c:v>78.248175182481745</c:v>
                </c:pt>
                <c:pt idx="32">
                  <c:v>54.174950298210732</c:v>
                </c:pt>
                <c:pt idx="33">
                  <c:v>65.036006953066789</c:v>
                </c:pt>
                <c:pt idx="34">
                  <c:v>75.423728813559322</c:v>
                </c:pt>
                <c:pt idx="35">
                  <c:v>76.590330788804067</c:v>
                </c:pt>
                <c:pt idx="36">
                  <c:v>64.002117522498679</c:v>
                </c:pt>
                <c:pt idx="37">
                  <c:v>67.51428571428572</c:v>
                </c:pt>
                <c:pt idx="38">
                  <c:v>67.300498753117211</c:v>
                </c:pt>
                <c:pt idx="39">
                  <c:v>59.006267599236985</c:v>
                </c:pt>
                <c:pt idx="40">
                  <c:v>64.855875831485591</c:v>
                </c:pt>
                <c:pt idx="41">
                  <c:v>77.358490566037744</c:v>
                </c:pt>
                <c:pt idx="42">
                  <c:v>72.465034965034974</c:v>
                </c:pt>
                <c:pt idx="43">
                  <c:v>71.777557100297912</c:v>
                </c:pt>
                <c:pt idx="44">
                  <c:v>74.210139603232918</c:v>
                </c:pt>
                <c:pt idx="45">
                  <c:v>54.773869346733676</c:v>
                </c:pt>
                <c:pt idx="46">
                  <c:v>39.96101364522417</c:v>
                </c:pt>
                <c:pt idx="47">
                  <c:v>67.10526315789474</c:v>
                </c:pt>
                <c:pt idx="48">
                  <c:v>55.26315789473685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2631168"/>
        <c:axId val="151808256"/>
      </c:barChart>
      <c:catAx>
        <c:axId val="1626311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151808256"/>
        <c:crosses val="autoZero"/>
        <c:auto val="1"/>
        <c:lblAlgn val="ctr"/>
        <c:lblOffset val="100"/>
        <c:noMultiLvlLbl val="0"/>
      </c:catAx>
      <c:valAx>
        <c:axId val="151808256"/>
        <c:scaling>
          <c:orientation val="minMax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626311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9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1B1C4-070F-4607-8351-864BDEE9F5E1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05E73-720E-4D94-B29A-E7C46907DF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776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97EEAC-CA62-44B4-85BB-A96BA2073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C1CE3F9-0538-4D9D-854E-FB32CE6A7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A72C45B7-519C-4347-8359-603406567E2D}"/>
              </a:ext>
            </a:extLst>
          </p:cNvPr>
          <p:cNvSpPr txBox="1">
            <a:spLocks/>
          </p:cNvSpPr>
          <p:nvPr/>
        </p:nvSpPr>
        <p:spPr>
          <a:xfrm>
            <a:off x="756968" y="402117"/>
            <a:ext cx="7583130" cy="542476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A4DA0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1124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7751C58-CF5A-481A-A8C3-9AE6DE1BC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6AC0354-8857-4D5A-8029-713F2BBF62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8353037" y="402117"/>
            <a:ext cx="542476" cy="542476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2F5C57AD-C262-49D3-8678-F460341B590F}"/>
              </a:ext>
            </a:extLst>
          </p:cNvPr>
          <p:cNvCxnSpPr>
            <a:cxnSpLocks/>
          </p:cNvCxnSpPr>
          <p:nvPr/>
        </p:nvCxnSpPr>
        <p:spPr>
          <a:xfrm>
            <a:off x="1361921" y="944592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82224642-0EEE-47A5-8AB7-42629F447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73" y="402117"/>
            <a:ext cx="7583130" cy="542476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4085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28DC2E-AE17-4B30-AF9A-CC943FF09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B0AAAB7-4027-46DA-9AE9-7D7D883B2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72371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0A3006F-3D7C-466A-99C2-36F5E9B553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FCF9C8B-8B22-4083-84F8-4561DA4CC4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4F59CBCF-8C2C-4291-9170-81C78CD42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976" y="402117"/>
            <a:ext cx="7583130" cy="542476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05F3B82-8C2A-46E0-A0E3-A7A536FBE4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8353037" y="402117"/>
            <a:ext cx="542476" cy="542476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70F4E3EC-F2FE-4FF4-90D3-4257DDE215C3}"/>
              </a:ext>
            </a:extLst>
          </p:cNvPr>
          <p:cNvCxnSpPr>
            <a:cxnSpLocks/>
          </p:cNvCxnSpPr>
          <p:nvPr/>
        </p:nvCxnSpPr>
        <p:spPr>
          <a:xfrm>
            <a:off x="1269924" y="944592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158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A13D757-AF20-4E20-9AC5-6EE01DEB6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784" y="1196175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97EB18E-FA38-4EA6-8AA9-89C000B3B7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781" y="1814109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73074BF-4CF1-4CAF-BB64-48D7F22DD4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2091" y="1196175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212DF023-6920-40FF-AAD6-7BFE13DD18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2091" y="1814109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A835009E-3696-43AE-ACD6-FDA280737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71" y="402117"/>
            <a:ext cx="7583130" cy="542476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47415D2-2728-42CF-8D55-37ABCBF2A2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8353037" y="402117"/>
            <a:ext cx="542476" cy="542476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536C3AA7-4B49-4116-A3BF-A7693AD00B3B}"/>
              </a:ext>
            </a:extLst>
          </p:cNvPr>
          <p:cNvCxnSpPr>
            <a:cxnSpLocks/>
          </p:cNvCxnSpPr>
          <p:nvPr/>
        </p:nvCxnSpPr>
        <p:spPr>
          <a:xfrm>
            <a:off x="1361920" y="944592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162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025E52-4E42-494E-BC2C-62BB40AF8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9" y="402117"/>
            <a:ext cx="7583130" cy="542476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40955EA-BEE6-4162-91AF-D0FCB7414B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8353037" y="402117"/>
            <a:ext cx="542476" cy="542476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643E5F0A-5A05-4025-9FDA-0B7F546D98AD}"/>
              </a:ext>
            </a:extLst>
          </p:cNvPr>
          <p:cNvCxnSpPr>
            <a:cxnSpLocks/>
          </p:cNvCxnSpPr>
          <p:nvPr/>
        </p:nvCxnSpPr>
        <p:spPr>
          <a:xfrm>
            <a:off x="1370286" y="944592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6513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9275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F2919C4A-84D7-044B-9309-890E798602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4221" y="809465"/>
            <a:ext cx="2907425" cy="2158924"/>
          </a:xfrm>
          <a:solidFill>
            <a:schemeClr val="bg1">
              <a:lumMod val="65000"/>
            </a:schemeClr>
          </a:solidFill>
          <a:scene3d>
            <a:camera prst="perspectiveRight" fov="1680000">
              <a:rot lat="2040000" lon="19260000" rev="60000"/>
            </a:camera>
            <a:lightRig rig="threePt" dir="t"/>
          </a:scene3d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here to add your picture, then Right click – Send to Back</a:t>
            </a:r>
          </a:p>
        </p:txBody>
      </p:sp>
    </p:spTree>
    <p:extLst>
      <p:ext uri="{BB962C8B-B14F-4D97-AF65-F5344CB8AC3E}">
        <p14:creationId xmlns:p14="http://schemas.microsoft.com/office/powerpoint/2010/main" val="1487400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3FDBBFB9-708E-AE48-8990-463C05B31E5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22132" y="652463"/>
            <a:ext cx="1712119" cy="3679031"/>
          </a:xfrm>
          <a:custGeom>
            <a:avLst/>
            <a:gdLst>
              <a:gd name="connsiteX0" fmla="*/ 228202 w 2282024"/>
              <a:gd name="connsiteY0" fmla="*/ 0 h 4913906"/>
              <a:gd name="connsiteX1" fmla="*/ 2053822 w 2282024"/>
              <a:gd name="connsiteY1" fmla="*/ 0 h 4913906"/>
              <a:gd name="connsiteX2" fmla="*/ 2282024 w 2282024"/>
              <a:gd name="connsiteY2" fmla="*/ 228202 h 4913906"/>
              <a:gd name="connsiteX3" fmla="*/ 2282024 w 2282024"/>
              <a:gd name="connsiteY3" fmla="*/ 4685704 h 4913906"/>
              <a:gd name="connsiteX4" fmla="*/ 2053822 w 2282024"/>
              <a:gd name="connsiteY4" fmla="*/ 4913906 h 4913906"/>
              <a:gd name="connsiteX5" fmla="*/ 228202 w 2282024"/>
              <a:gd name="connsiteY5" fmla="*/ 4913906 h 4913906"/>
              <a:gd name="connsiteX6" fmla="*/ 0 w 2282024"/>
              <a:gd name="connsiteY6" fmla="*/ 4685704 h 4913906"/>
              <a:gd name="connsiteX7" fmla="*/ 0 w 2282024"/>
              <a:gd name="connsiteY7" fmla="*/ 228202 h 4913906"/>
              <a:gd name="connsiteX8" fmla="*/ 228202 w 2282024"/>
              <a:gd name="connsiteY8" fmla="*/ 0 h 4913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2024" h="4913906">
                <a:moveTo>
                  <a:pt x="228202" y="0"/>
                </a:moveTo>
                <a:lnTo>
                  <a:pt x="2053822" y="0"/>
                </a:lnTo>
                <a:cubicBezTo>
                  <a:pt x="2179854" y="0"/>
                  <a:pt x="2282024" y="102170"/>
                  <a:pt x="2282024" y="228202"/>
                </a:cubicBezTo>
                <a:lnTo>
                  <a:pt x="2282024" y="4685704"/>
                </a:lnTo>
                <a:cubicBezTo>
                  <a:pt x="2282024" y="4811736"/>
                  <a:pt x="2179854" y="4913906"/>
                  <a:pt x="2053822" y="4913906"/>
                </a:cubicBezTo>
                <a:lnTo>
                  <a:pt x="228202" y="4913906"/>
                </a:lnTo>
                <a:cubicBezTo>
                  <a:pt x="102170" y="4913906"/>
                  <a:pt x="0" y="4811736"/>
                  <a:pt x="0" y="4685704"/>
                </a:cubicBezTo>
                <a:lnTo>
                  <a:pt x="0" y="228202"/>
                </a:lnTo>
                <a:cubicBezTo>
                  <a:pt x="0" y="102170"/>
                  <a:pt x="102170" y="0"/>
                  <a:pt x="22820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here to add your picture, then Right click – Send to Back</a:t>
            </a:r>
          </a:p>
        </p:txBody>
      </p:sp>
    </p:spTree>
    <p:extLst>
      <p:ext uri="{BB962C8B-B14F-4D97-AF65-F5344CB8AC3E}">
        <p14:creationId xmlns:p14="http://schemas.microsoft.com/office/powerpoint/2010/main" val="2345965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1E4FE7AF-7E07-2142-9481-3260588F9C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52767" y="222422"/>
            <a:ext cx="2182511" cy="3739463"/>
          </a:xfrm>
          <a:custGeom>
            <a:avLst/>
            <a:gdLst>
              <a:gd name="connsiteX0" fmla="*/ 80560 w 2834640"/>
              <a:gd name="connsiteY0" fmla="*/ 0 h 4872446"/>
              <a:gd name="connsiteX1" fmla="*/ 2754080 w 2834640"/>
              <a:gd name="connsiteY1" fmla="*/ 0 h 4872446"/>
              <a:gd name="connsiteX2" fmla="*/ 2834640 w 2834640"/>
              <a:gd name="connsiteY2" fmla="*/ 80560 h 4872446"/>
              <a:gd name="connsiteX3" fmla="*/ 2834640 w 2834640"/>
              <a:gd name="connsiteY3" fmla="*/ 4791886 h 4872446"/>
              <a:gd name="connsiteX4" fmla="*/ 2754080 w 2834640"/>
              <a:gd name="connsiteY4" fmla="*/ 4872446 h 4872446"/>
              <a:gd name="connsiteX5" fmla="*/ 80560 w 2834640"/>
              <a:gd name="connsiteY5" fmla="*/ 4872446 h 4872446"/>
              <a:gd name="connsiteX6" fmla="*/ 0 w 2834640"/>
              <a:gd name="connsiteY6" fmla="*/ 4791886 h 4872446"/>
              <a:gd name="connsiteX7" fmla="*/ 0 w 2834640"/>
              <a:gd name="connsiteY7" fmla="*/ 80560 h 4872446"/>
              <a:gd name="connsiteX8" fmla="*/ 80560 w 2834640"/>
              <a:gd name="connsiteY8" fmla="*/ 0 h 4872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34640" h="4872446">
                <a:moveTo>
                  <a:pt x="80560" y="0"/>
                </a:moveTo>
                <a:lnTo>
                  <a:pt x="2754080" y="0"/>
                </a:lnTo>
                <a:cubicBezTo>
                  <a:pt x="2798572" y="0"/>
                  <a:pt x="2834640" y="36068"/>
                  <a:pt x="2834640" y="80560"/>
                </a:cubicBezTo>
                <a:lnTo>
                  <a:pt x="2834640" y="4791886"/>
                </a:lnTo>
                <a:cubicBezTo>
                  <a:pt x="2834640" y="4836378"/>
                  <a:pt x="2798572" y="4872446"/>
                  <a:pt x="2754080" y="4872446"/>
                </a:cubicBezTo>
                <a:lnTo>
                  <a:pt x="80560" y="4872446"/>
                </a:lnTo>
                <a:cubicBezTo>
                  <a:pt x="36068" y="4872446"/>
                  <a:pt x="0" y="4836378"/>
                  <a:pt x="0" y="4791886"/>
                </a:cubicBezTo>
                <a:lnTo>
                  <a:pt x="0" y="80560"/>
                </a:lnTo>
                <a:cubicBezTo>
                  <a:pt x="0" y="36068"/>
                  <a:pt x="36068" y="0"/>
                  <a:pt x="8056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scene3d>
            <a:camera prst="perspectiveRight" fov="2100000">
              <a:rot lat="21120000" lon="18600000" rev="2220000"/>
            </a:camera>
            <a:lightRig rig="threePt" dir="t"/>
          </a:scene3d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here to add your picture, then Right click – Send to Back</a:t>
            </a:r>
          </a:p>
        </p:txBody>
      </p:sp>
    </p:spTree>
    <p:extLst>
      <p:ext uri="{BB962C8B-B14F-4D97-AF65-F5344CB8AC3E}">
        <p14:creationId xmlns:p14="http://schemas.microsoft.com/office/powerpoint/2010/main" val="2420504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E352B33D-1A92-2D43-BFDD-66BB2A2E9F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02617" y="770516"/>
            <a:ext cx="2063685" cy="2053366"/>
          </a:xfrm>
          <a:custGeom>
            <a:avLst/>
            <a:gdLst>
              <a:gd name="connsiteX0" fmla="*/ 340383 w 2689412"/>
              <a:gd name="connsiteY0" fmla="*/ 0 h 2675964"/>
              <a:gd name="connsiteX1" fmla="*/ 2349029 w 2689412"/>
              <a:gd name="connsiteY1" fmla="*/ 0 h 2675964"/>
              <a:gd name="connsiteX2" fmla="*/ 2689412 w 2689412"/>
              <a:gd name="connsiteY2" fmla="*/ 340383 h 2675964"/>
              <a:gd name="connsiteX3" fmla="*/ 2689412 w 2689412"/>
              <a:gd name="connsiteY3" fmla="*/ 2335581 h 2675964"/>
              <a:gd name="connsiteX4" fmla="*/ 2349029 w 2689412"/>
              <a:gd name="connsiteY4" fmla="*/ 2675964 h 2675964"/>
              <a:gd name="connsiteX5" fmla="*/ 340383 w 2689412"/>
              <a:gd name="connsiteY5" fmla="*/ 2675964 h 2675964"/>
              <a:gd name="connsiteX6" fmla="*/ 0 w 2689412"/>
              <a:gd name="connsiteY6" fmla="*/ 2335581 h 2675964"/>
              <a:gd name="connsiteX7" fmla="*/ 0 w 2689412"/>
              <a:gd name="connsiteY7" fmla="*/ 340383 h 2675964"/>
              <a:gd name="connsiteX8" fmla="*/ 340383 w 2689412"/>
              <a:gd name="connsiteY8" fmla="*/ 0 h 2675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89412" h="2675964">
                <a:moveTo>
                  <a:pt x="340383" y="0"/>
                </a:moveTo>
                <a:lnTo>
                  <a:pt x="2349029" y="0"/>
                </a:lnTo>
                <a:cubicBezTo>
                  <a:pt x="2537017" y="0"/>
                  <a:pt x="2689412" y="152395"/>
                  <a:pt x="2689412" y="340383"/>
                </a:cubicBezTo>
                <a:lnTo>
                  <a:pt x="2689412" y="2335581"/>
                </a:lnTo>
                <a:cubicBezTo>
                  <a:pt x="2689412" y="2523569"/>
                  <a:pt x="2537017" y="2675964"/>
                  <a:pt x="2349029" y="2675964"/>
                </a:cubicBezTo>
                <a:lnTo>
                  <a:pt x="340383" y="2675964"/>
                </a:lnTo>
                <a:cubicBezTo>
                  <a:pt x="152395" y="2675964"/>
                  <a:pt x="0" y="2523569"/>
                  <a:pt x="0" y="2335581"/>
                </a:cubicBezTo>
                <a:lnTo>
                  <a:pt x="0" y="340383"/>
                </a:lnTo>
                <a:cubicBezTo>
                  <a:pt x="0" y="152395"/>
                  <a:pt x="152395" y="0"/>
                  <a:pt x="340383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scene3d>
            <a:camera prst="orthographicFront">
              <a:rot lat="20880000" lon="2400000" rev="21060000"/>
            </a:camera>
            <a:lightRig rig="threePt" dir="t"/>
          </a:scene3d>
        </p:spPr>
        <p:txBody>
          <a:bodyPr wrap="square">
            <a:noAutofit/>
          </a:bodyPr>
          <a:lstStyle/>
          <a:p>
            <a:r>
              <a:rPr lang="ru-RU" smtClean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397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4053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xmlns="" id="{2DED6899-EE35-4C9F-85BC-2800893A7A01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825590" y="1435894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xmlns="" id="{C8CD014F-DCFE-440B-9C46-DE5E50FC1AC8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322006" y="1435894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4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xmlns="" id="{F25211DE-2900-41DB-94E0-DADC7578762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5818421" y="1435894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tx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xmlns="" id="{0051C6DB-32A3-4464-AE10-5633A7CE53C8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25590" y="2446734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xmlns="" id="{B30DC47F-8DF3-4F33-B1B6-FF730859D681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322006" y="2446734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4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xmlns="" id="{8F4643DF-0111-4FA8-BE96-A6CE1DA67C8F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5818421" y="2446734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tx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xmlns="" id="{095EDDFA-6EB5-48D5-94C9-9CC6B10491F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825590" y="3457575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xmlns="" id="{97A33113-4109-4E55-A5EC-1DD0D9F09F4F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3322006" y="3457575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4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xmlns="" id="{C9EBD72A-C4D9-488C-8B28-C748536236DA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818421" y="3457575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tx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87473A5E-593A-498A-9B9D-24B946AD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6" y="402117"/>
            <a:ext cx="7583130" cy="542476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C7B9140-20A3-455A-8584-21C9D9C2D9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8353037" y="402117"/>
            <a:ext cx="542476" cy="542476"/>
          </a:xfrm>
          <a:prstGeom prst="rect">
            <a:avLst/>
          </a:prstGeom>
        </p:spPr>
      </p:pic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FDEA346B-C791-4726-A4B2-F88148EC6CB8}"/>
              </a:ext>
            </a:extLst>
          </p:cNvPr>
          <p:cNvCxnSpPr>
            <a:cxnSpLocks/>
          </p:cNvCxnSpPr>
          <p:nvPr/>
        </p:nvCxnSpPr>
        <p:spPr>
          <a:xfrm>
            <a:off x="1370284" y="944592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269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xmlns="" id="{4BA24CCC-EDF0-4391-BDAD-5A1AC3C41ED2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84819" y="1411605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xmlns="" id="{A8C50DEA-9D79-44F2-8F00-34CE2DFBB104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2506236" y="1411605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4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xmlns="" id="{47C511FA-F714-464A-AC1B-9514AED5E82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4627654" y="1411605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bg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xmlns="" id="{9CD4A1BF-2AF8-4D45-921D-BCC417960008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749072" y="1411605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tx2">
                <a:lumMod val="75000"/>
              </a:schemeClr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xmlns="" id="{610A3D6E-C358-439C-8B8A-28D7DA56AB33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84819" y="2590324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9" name="Picture Placeholder 48">
            <a:extLst>
              <a:ext uri="{FF2B5EF4-FFF2-40B4-BE49-F238E27FC236}">
                <a16:creationId xmlns:a16="http://schemas.microsoft.com/office/drawing/2014/main" xmlns="" id="{B176FB6D-30B1-4A91-BF7B-E0B3AC30EFB6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2506236" y="2590324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4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0" name="Picture Placeholder 49">
            <a:extLst>
              <a:ext uri="{FF2B5EF4-FFF2-40B4-BE49-F238E27FC236}">
                <a16:creationId xmlns:a16="http://schemas.microsoft.com/office/drawing/2014/main" xmlns="" id="{F6FEED80-41F9-45B8-810F-A371D8C9E3AC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4627654" y="2590324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bg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xmlns="" id="{6D041EF4-D5CD-4126-B32F-5971C6FA721C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6749072" y="2590324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tx2">
                <a:lumMod val="75000"/>
              </a:schemeClr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xmlns="" id="{CEE5E17D-B267-4245-B058-59B9515089D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384819" y="3769042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xmlns="" id="{6CBC3CA6-B6A2-4EEB-9A63-B3A2ED1EA40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2506236" y="3769042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4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4" name="Picture Placeholder 53">
            <a:extLst>
              <a:ext uri="{FF2B5EF4-FFF2-40B4-BE49-F238E27FC236}">
                <a16:creationId xmlns:a16="http://schemas.microsoft.com/office/drawing/2014/main" xmlns="" id="{49975133-13E9-47E2-B89B-39D855512B99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4627654" y="3769042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bg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5" name="Picture Placeholder 54">
            <a:extLst>
              <a:ext uri="{FF2B5EF4-FFF2-40B4-BE49-F238E27FC236}">
                <a16:creationId xmlns:a16="http://schemas.microsoft.com/office/drawing/2014/main" xmlns="" id="{63CF676C-B8B6-4C40-91EF-D8B604B3000F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749072" y="3769042"/>
            <a:ext cx="714282" cy="714375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tx2">
                <a:lumMod val="75000"/>
              </a:schemeClr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E02CE2E9-CDED-4E1B-A3F2-588C6693E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6" y="402117"/>
            <a:ext cx="7583130" cy="542476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846E3F21-029F-4A81-948A-9635F09590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8353037" y="402117"/>
            <a:ext cx="542476" cy="542476"/>
          </a:xfrm>
          <a:prstGeom prst="rect">
            <a:avLst/>
          </a:prstGeom>
        </p:spPr>
      </p:pic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35FF65A0-5FED-4538-8C70-80315F367416}"/>
              </a:ext>
            </a:extLst>
          </p:cNvPr>
          <p:cNvCxnSpPr>
            <a:cxnSpLocks/>
          </p:cNvCxnSpPr>
          <p:nvPr/>
        </p:nvCxnSpPr>
        <p:spPr>
          <a:xfrm>
            <a:off x="1370284" y="944592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314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F03ABD0-9996-4E9F-82E9-62A6DE81D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8487" y="1188065"/>
            <a:ext cx="8641034" cy="3553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01130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A4DA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eg"/><Relationship Id="rId4" Type="http://schemas.openxmlformats.org/officeDocument/2006/relationships/image" Target="../media/image37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4334EA2-53DC-7440-BA58-18763678B8F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672" y="355922"/>
            <a:ext cx="4848117" cy="51435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7365BC21-CB61-43BC-AE23-0F8B188985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4622" y="451472"/>
            <a:ext cx="542701" cy="542701"/>
          </a:xfrm>
          <a:prstGeom prst="rect">
            <a:avLst/>
          </a:prstGeom>
        </p:spPr>
      </p:pic>
      <p:sp>
        <p:nvSpPr>
          <p:cNvPr id="16" name="Google Shape;133;p15">
            <a:extLst>
              <a:ext uri="{FF2B5EF4-FFF2-40B4-BE49-F238E27FC236}">
                <a16:creationId xmlns="" xmlns:a16="http://schemas.microsoft.com/office/drawing/2014/main" id="{D674F000-0462-44C4-98B2-700811A72E7D}"/>
              </a:ext>
            </a:extLst>
          </p:cNvPr>
          <p:cNvSpPr txBox="1"/>
          <p:nvPr/>
        </p:nvSpPr>
        <p:spPr>
          <a:xfrm>
            <a:off x="6000760" y="3571882"/>
            <a:ext cx="2466654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1C1C1C"/>
              </a:buClr>
              <a:buSzPts val="1800"/>
            </a:pPr>
            <a:r>
              <a:rPr lang="ru-RU" dirty="0" smtClean="0"/>
              <a:t>Кривошеева Е.В.</a:t>
            </a:r>
            <a:endParaRPr dirty="0"/>
          </a:p>
        </p:txBody>
      </p:sp>
      <p:sp>
        <p:nvSpPr>
          <p:cNvPr id="19" name="Google Shape;136;p15">
            <a:extLst>
              <a:ext uri="{FF2B5EF4-FFF2-40B4-BE49-F238E27FC236}">
                <a16:creationId xmlns="" xmlns:a16="http://schemas.microsoft.com/office/drawing/2014/main" id="{F6DCE4D9-2FF0-4A8E-883D-70C6A63171E1}"/>
              </a:ext>
            </a:extLst>
          </p:cNvPr>
          <p:cNvSpPr txBox="1"/>
          <p:nvPr/>
        </p:nvSpPr>
        <p:spPr>
          <a:xfrm>
            <a:off x="4000497" y="1214428"/>
            <a:ext cx="5143504" cy="642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000000"/>
              </a:buClr>
              <a:buSzPts val="3300"/>
            </a:pPr>
            <a:r>
              <a:rPr lang="ru-RU" sz="2500" b="1" dirty="0" smtClean="0">
                <a:solidFill>
                  <a:srgbClr val="1A4DA0"/>
                </a:solidFill>
                <a:latin typeface="Montserrat"/>
                <a:ea typeface="Montserrat"/>
                <a:cs typeface="Montserrat"/>
                <a:sym typeface="Montserrat"/>
              </a:rPr>
              <a:t>Управление информационно-аналитического обеспечения</a:t>
            </a:r>
          </a:p>
          <a:p>
            <a:pPr algn="ctr">
              <a:buClr>
                <a:srgbClr val="000000"/>
              </a:buClr>
              <a:buSzPts val="3300"/>
            </a:pPr>
            <a:r>
              <a:rPr lang="ru-RU" sz="2500" b="1" dirty="0" smtClean="0">
                <a:solidFill>
                  <a:srgbClr val="1A4DA0"/>
                </a:solidFill>
                <a:latin typeface="Montserrat"/>
                <a:sym typeface="Montserrat"/>
              </a:rPr>
              <a:t>ТФОМС РС(Я)</a:t>
            </a:r>
            <a:endParaRPr dirty="0">
              <a:solidFill>
                <a:srgbClr val="1A4DA0"/>
              </a:solidFill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5" cstate="print"/>
          <a:srcRect r="53906" b="46527"/>
          <a:stretch>
            <a:fillRect/>
          </a:stretch>
        </p:blipFill>
        <p:spPr bwMode="auto">
          <a:xfrm rot="20197301">
            <a:off x="1238526" y="1134294"/>
            <a:ext cx="1921744" cy="125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21594000" lon="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06401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467544" cy="5143500"/>
          </a:xfrm>
          <a:prstGeom prst="rect">
            <a:avLst/>
          </a:prstGeom>
          <a:gradFill>
            <a:gsLst>
              <a:gs pos="0">
                <a:srgbClr val="B4DCEA"/>
              </a:gs>
              <a:gs pos="0">
                <a:schemeClr val="tx2">
                  <a:lumMod val="20000"/>
                  <a:lumOff val="80000"/>
                </a:schemeClr>
              </a:gs>
              <a:gs pos="0">
                <a:srgbClr val="A6DFE2">
                  <a:alpha val="72000"/>
                </a:srgbClr>
              </a:gs>
              <a:gs pos="100000">
                <a:schemeClr val="bg1">
                  <a:lumMod val="75000"/>
                </a:schemeClr>
              </a:gs>
              <a:gs pos="0">
                <a:schemeClr val="bg2">
                  <a:lumMod val="9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solidFill>
              <a:schemeClr val="bg1"/>
            </a:solidFill>
          </a:ln>
          <a:effectLst>
            <a:reflection endPos="0" dist="508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ФЕРЗЛ</a:t>
            </a:r>
            <a:endParaRPr lang="ru-RU" dirty="0"/>
          </a:p>
        </p:txBody>
      </p:sp>
      <p:sp>
        <p:nvSpPr>
          <p:cNvPr id="2" name="AutoShape 6" descr="https://globalcdh.org/files/bash/bash-and-its-exclamation-mark-command-preview-actual-command-before-executing-i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8" descr="https://globalcdh.org/files/bash/bash-and-its-exclamation-mark-command-preview-actual-command-before-executing-it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 descr="https://miro.medium.com/max/1200/1*CuRzvwYeNWEVw_rwSVIns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334" y="148638"/>
            <a:ext cx="4441001" cy="345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Группа 30"/>
          <p:cNvGrpSpPr/>
          <p:nvPr/>
        </p:nvGrpSpPr>
        <p:grpSpPr>
          <a:xfrm>
            <a:off x="633388" y="1264573"/>
            <a:ext cx="1899604" cy="324036"/>
            <a:chOff x="1043608" y="594558"/>
            <a:chExt cx="3417350" cy="729374"/>
          </a:xfrm>
          <a:gradFill>
            <a:gsLst>
              <a:gs pos="0">
                <a:schemeClr val="bg1">
                  <a:lumMod val="65000"/>
                </a:schemeClr>
              </a:gs>
              <a:gs pos="14000">
                <a:srgbClr val="939393"/>
              </a:gs>
              <a:gs pos="51000">
                <a:schemeClr val="bg1">
                  <a:lumMod val="85000"/>
                </a:schemeClr>
              </a:gs>
            </a:gsLst>
            <a:lin ang="10800000" scaled="1"/>
          </a:gradFill>
        </p:grpSpPr>
        <p:sp>
          <p:nvSpPr>
            <p:cNvPr id="40" name="Прямоугольник 39"/>
            <p:cNvSpPr/>
            <p:nvPr/>
          </p:nvSpPr>
          <p:spPr>
            <a:xfrm>
              <a:off x="1043608" y="594558"/>
              <a:ext cx="2448272" cy="729373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ЕПГУ</a:t>
              </a:r>
              <a:endParaRPr lang="ru-RU" dirty="0"/>
            </a:p>
          </p:txBody>
        </p:sp>
        <p:sp>
          <p:nvSpPr>
            <p:cNvPr id="41" name="Равнобедренный треугольник 40"/>
            <p:cNvSpPr/>
            <p:nvPr/>
          </p:nvSpPr>
          <p:spPr>
            <a:xfrm rot="5400000">
              <a:off x="3611733" y="474706"/>
              <a:ext cx="729372" cy="9690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611561" y="3118377"/>
            <a:ext cx="1875610" cy="324036"/>
            <a:chOff x="1043607" y="594558"/>
            <a:chExt cx="3417351" cy="729374"/>
          </a:xfrm>
          <a:gradFill>
            <a:gsLst>
              <a:gs pos="0">
                <a:schemeClr val="bg1">
                  <a:lumMod val="65000"/>
                </a:schemeClr>
              </a:gs>
              <a:gs pos="14000">
                <a:srgbClr val="939393"/>
              </a:gs>
              <a:gs pos="51000">
                <a:schemeClr val="bg1">
                  <a:lumMod val="85000"/>
                </a:schemeClr>
              </a:gs>
            </a:gsLst>
            <a:lin ang="10800000" scaled="1"/>
          </a:gradFill>
        </p:grpSpPr>
        <p:sp>
          <p:nvSpPr>
            <p:cNvPr id="44" name="Прямоугольник 43"/>
            <p:cNvSpPr/>
            <p:nvPr/>
          </p:nvSpPr>
          <p:spPr>
            <a:xfrm>
              <a:off x="1043607" y="594558"/>
              <a:ext cx="2448272" cy="729374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ЗАГС</a:t>
              </a:r>
              <a:endParaRPr lang="ru-RU" dirty="0"/>
            </a:p>
          </p:txBody>
        </p:sp>
        <p:sp>
          <p:nvSpPr>
            <p:cNvPr id="45" name="Равнобедренный треугольник 44"/>
            <p:cNvSpPr/>
            <p:nvPr/>
          </p:nvSpPr>
          <p:spPr>
            <a:xfrm rot="5400000">
              <a:off x="3611733" y="474706"/>
              <a:ext cx="729372" cy="9690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824949" y="4176833"/>
            <a:ext cx="1856016" cy="324036"/>
            <a:chOff x="1043608" y="594558"/>
            <a:chExt cx="3417350" cy="729374"/>
          </a:xfrm>
          <a:gradFill>
            <a:gsLst>
              <a:gs pos="0">
                <a:schemeClr val="bg1">
                  <a:lumMod val="65000"/>
                </a:schemeClr>
              </a:gs>
              <a:gs pos="14000">
                <a:srgbClr val="939393"/>
              </a:gs>
              <a:gs pos="51000">
                <a:schemeClr val="bg1">
                  <a:lumMod val="85000"/>
                </a:schemeClr>
              </a:gs>
            </a:gsLst>
            <a:lin ang="10800000" scaled="1"/>
          </a:gradFill>
        </p:grpSpPr>
        <p:sp>
          <p:nvSpPr>
            <p:cNvPr id="47" name="Прямоугольник 46"/>
            <p:cNvSpPr/>
            <p:nvPr/>
          </p:nvSpPr>
          <p:spPr>
            <a:xfrm>
              <a:off x="1043608" y="594558"/>
              <a:ext cx="2448272" cy="729373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rgbClr val="FF0000"/>
                  </a:solidFill>
                  <a:latin typeface="Times New Roman"/>
                  <a:cs typeface="Times New Roman"/>
                </a:rPr>
                <a:t>! </a:t>
              </a:r>
              <a:r>
                <a:rPr lang="ru-RU" dirty="0" smtClean="0"/>
                <a:t>МВД</a:t>
              </a:r>
              <a:endParaRPr lang="ru-RU" dirty="0"/>
            </a:p>
          </p:txBody>
        </p:sp>
        <p:sp>
          <p:nvSpPr>
            <p:cNvPr id="48" name="Равнобедренный треугольник 47"/>
            <p:cNvSpPr/>
            <p:nvPr/>
          </p:nvSpPr>
          <p:spPr>
            <a:xfrm rot="5400000">
              <a:off x="3611733" y="474706"/>
              <a:ext cx="729372" cy="9690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653847" y="2247714"/>
            <a:ext cx="1879146" cy="324036"/>
            <a:chOff x="1043608" y="594558"/>
            <a:chExt cx="3417350" cy="729374"/>
          </a:xfrm>
          <a:gradFill>
            <a:gsLst>
              <a:gs pos="0">
                <a:schemeClr val="bg1">
                  <a:lumMod val="65000"/>
                </a:schemeClr>
              </a:gs>
              <a:gs pos="14000">
                <a:srgbClr val="939393"/>
              </a:gs>
              <a:gs pos="51000">
                <a:schemeClr val="bg1">
                  <a:lumMod val="85000"/>
                </a:schemeClr>
              </a:gs>
            </a:gsLst>
            <a:lin ang="10800000" scaled="1"/>
          </a:gradFill>
        </p:grpSpPr>
        <p:sp>
          <p:nvSpPr>
            <p:cNvPr id="50" name="Прямоугольник 49"/>
            <p:cNvSpPr/>
            <p:nvPr/>
          </p:nvSpPr>
          <p:spPr>
            <a:xfrm>
              <a:off x="1043608" y="594558"/>
              <a:ext cx="2448272" cy="729373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ФНС</a:t>
              </a:r>
              <a:endParaRPr lang="ru-RU" dirty="0"/>
            </a:p>
          </p:txBody>
        </p:sp>
        <p:sp>
          <p:nvSpPr>
            <p:cNvPr id="51" name="Равнобедренный треугольник 50"/>
            <p:cNvSpPr/>
            <p:nvPr/>
          </p:nvSpPr>
          <p:spPr>
            <a:xfrm rot="5400000">
              <a:off x="3611733" y="474706"/>
              <a:ext cx="729372" cy="9690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611560" y="538717"/>
            <a:ext cx="1856016" cy="324036"/>
            <a:chOff x="1043608" y="594558"/>
            <a:chExt cx="3417350" cy="729374"/>
          </a:xfrm>
          <a:gradFill>
            <a:gsLst>
              <a:gs pos="0">
                <a:schemeClr val="bg1">
                  <a:lumMod val="65000"/>
                </a:schemeClr>
              </a:gs>
              <a:gs pos="14000">
                <a:srgbClr val="939393"/>
              </a:gs>
              <a:gs pos="51000">
                <a:schemeClr val="bg1">
                  <a:lumMod val="85000"/>
                </a:schemeClr>
              </a:gs>
            </a:gsLst>
            <a:lin ang="10800000" scaled="1"/>
          </a:gradFill>
        </p:grpSpPr>
        <p:sp>
          <p:nvSpPr>
            <p:cNvPr id="53" name="Прямоугольник 52"/>
            <p:cNvSpPr/>
            <p:nvPr/>
          </p:nvSpPr>
          <p:spPr>
            <a:xfrm>
              <a:off x="1043608" y="594558"/>
              <a:ext cx="2448272" cy="729373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ТФОМС</a:t>
              </a:r>
              <a:endParaRPr lang="ru-RU" dirty="0"/>
            </a:p>
          </p:txBody>
        </p:sp>
        <p:sp>
          <p:nvSpPr>
            <p:cNvPr id="54" name="Равнобедренный треугольник 53"/>
            <p:cNvSpPr/>
            <p:nvPr/>
          </p:nvSpPr>
          <p:spPr>
            <a:xfrm rot="5400000">
              <a:off x="3611733" y="474706"/>
              <a:ext cx="729372" cy="9690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90699" y="987574"/>
            <a:ext cx="26223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Заявление о выборе/замене СМО</a:t>
            </a:r>
            <a:endParaRPr lang="ru-RU" sz="1200" dirty="0"/>
          </a:p>
        </p:txBody>
      </p:sp>
      <p:sp>
        <p:nvSpPr>
          <p:cNvPr id="55" name="TextBox 54"/>
          <p:cNvSpPr txBox="1"/>
          <p:nvPr/>
        </p:nvSpPr>
        <p:spPr>
          <a:xfrm>
            <a:off x="633388" y="1588609"/>
            <a:ext cx="26223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Заявление о выборе/замене СМО</a:t>
            </a:r>
          </a:p>
          <a:p>
            <a:r>
              <a:rPr lang="ru-RU" sz="1200" dirty="0" smtClean="0"/>
              <a:t>Данные о документах</a:t>
            </a:r>
          </a:p>
          <a:p>
            <a:r>
              <a:rPr lang="ru-RU" sz="1200" dirty="0" smtClean="0"/>
              <a:t>Заявление о выборе МО</a:t>
            </a:r>
            <a:endParaRPr lang="ru-RU" sz="1200" dirty="0"/>
          </a:p>
        </p:txBody>
      </p:sp>
      <p:sp>
        <p:nvSpPr>
          <p:cNvPr id="56" name="TextBox 55"/>
          <p:cNvSpPr txBox="1"/>
          <p:nvPr/>
        </p:nvSpPr>
        <p:spPr>
          <a:xfrm>
            <a:off x="630061" y="2644898"/>
            <a:ext cx="19569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Сведения о работающих</a:t>
            </a:r>
            <a:endParaRPr lang="ru-RU" sz="1200" dirty="0"/>
          </a:p>
        </p:txBody>
      </p:sp>
      <p:sp>
        <p:nvSpPr>
          <p:cNvPr id="57" name="TextBox 56"/>
          <p:cNvSpPr txBox="1"/>
          <p:nvPr/>
        </p:nvSpPr>
        <p:spPr>
          <a:xfrm>
            <a:off x="633388" y="3507854"/>
            <a:ext cx="22391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Сведения: о новорожденных</a:t>
            </a:r>
          </a:p>
          <a:p>
            <a:r>
              <a:rPr lang="ru-RU" sz="1200" dirty="0" smtClean="0"/>
              <a:t>                  об умерших</a:t>
            </a:r>
          </a:p>
          <a:p>
            <a:r>
              <a:rPr lang="ru-RU" sz="1200" dirty="0"/>
              <a:t> </a:t>
            </a:r>
            <a:r>
              <a:rPr lang="ru-RU" sz="1200" dirty="0" smtClean="0"/>
              <a:t>                 изменения ФИО</a:t>
            </a:r>
          </a:p>
          <a:p>
            <a:endParaRPr lang="ru-RU" sz="1200" dirty="0"/>
          </a:p>
        </p:txBody>
      </p:sp>
      <p:sp>
        <p:nvSpPr>
          <p:cNvPr id="58" name="TextBox 57"/>
          <p:cNvSpPr txBox="1"/>
          <p:nvPr/>
        </p:nvSpPr>
        <p:spPr>
          <a:xfrm>
            <a:off x="688920" y="4587974"/>
            <a:ext cx="2189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Постановка/снятие с учета, </a:t>
            </a:r>
          </a:p>
          <a:p>
            <a:r>
              <a:rPr lang="ru-RU" sz="1200" dirty="0" smtClean="0"/>
              <a:t>изменение документов</a:t>
            </a:r>
            <a:endParaRPr lang="ru-R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3131459" y="3621484"/>
            <a:ext cx="478643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Задачи: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Регулярная сверка ФЕРЗЛ и РС ЕРЗ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Подключение СМО к работе с обращениями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Работа в личном кабинете ФЕРЗЛ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85515" y="135389"/>
            <a:ext cx="4368993" cy="3466128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51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7169" y="-11217"/>
            <a:ext cx="467544" cy="5143500"/>
          </a:xfrm>
          <a:prstGeom prst="rect">
            <a:avLst/>
          </a:prstGeom>
          <a:gradFill>
            <a:gsLst>
              <a:gs pos="0">
                <a:srgbClr val="B4DCEA"/>
              </a:gs>
              <a:gs pos="0">
                <a:schemeClr val="tx2">
                  <a:lumMod val="20000"/>
                  <a:lumOff val="80000"/>
                </a:schemeClr>
              </a:gs>
              <a:gs pos="0">
                <a:srgbClr val="A6DFE2">
                  <a:alpha val="72000"/>
                </a:srgbClr>
              </a:gs>
              <a:gs pos="100000">
                <a:schemeClr val="bg1">
                  <a:lumMod val="75000"/>
                </a:schemeClr>
              </a:gs>
              <a:gs pos="0">
                <a:schemeClr val="bg2">
                  <a:lumMod val="9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solidFill>
              <a:schemeClr val="bg1"/>
            </a:solidFill>
          </a:ln>
          <a:effectLst>
            <a:reflection endPos="0" dist="508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/>
              <a:t>Прикрепление ЗЛ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75856" y="160339"/>
            <a:ext cx="5454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Веб-сервис ТФОМС РС(Я) «Прикрепление к МО»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530851" y="121867"/>
            <a:ext cx="2448272" cy="648071"/>
            <a:chOff x="1043608" y="594558"/>
            <a:chExt cx="3417350" cy="729374"/>
          </a:xfrm>
          <a:gradFill>
            <a:gsLst>
              <a:gs pos="1000">
                <a:schemeClr val="tx1">
                  <a:lumMod val="50000"/>
                  <a:lumOff val="50000"/>
                </a:schemeClr>
              </a:gs>
              <a:gs pos="2000">
                <a:schemeClr val="tx2">
                  <a:lumMod val="60000"/>
                  <a:lumOff val="40000"/>
                </a:schemeClr>
              </a:gs>
              <a:gs pos="44000">
                <a:schemeClr val="tx2">
                  <a:lumMod val="20000"/>
                  <a:lumOff val="80000"/>
                </a:schemeClr>
              </a:gs>
              <a:gs pos="100000">
                <a:schemeClr val="bg1">
                  <a:lumMod val="65000"/>
                </a:schemeClr>
              </a:gs>
            </a:gsLst>
            <a:lin ang="10800000" scaled="1"/>
          </a:gradFill>
        </p:grpSpPr>
        <p:sp>
          <p:nvSpPr>
            <p:cNvPr id="5" name="Прямоугольник 4"/>
            <p:cNvSpPr/>
            <p:nvPr/>
          </p:nvSpPr>
          <p:spPr>
            <a:xfrm>
              <a:off x="1043608" y="594558"/>
              <a:ext cx="2448272" cy="729373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в настоящее время</a:t>
              </a:r>
              <a:endParaRPr lang="ru-RU" dirty="0"/>
            </a:p>
          </p:txBody>
        </p:sp>
        <p:sp>
          <p:nvSpPr>
            <p:cNvPr id="6" name="Равнобедренный треугольник 5"/>
            <p:cNvSpPr/>
            <p:nvPr/>
          </p:nvSpPr>
          <p:spPr>
            <a:xfrm rot="5400000">
              <a:off x="3611733" y="474706"/>
              <a:ext cx="729372" cy="9690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339752" y="529671"/>
            <a:ext cx="6905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Медицинские организации вносят заявления на прикрепление</a:t>
            </a:r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460375" y="2643758"/>
            <a:ext cx="2518749" cy="627299"/>
            <a:chOff x="1043608" y="594558"/>
            <a:chExt cx="3417349" cy="729374"/>
          </a:xfrm>
          <a:gradFill>
            <a:gsLst>
              <a:gs pos="1000">
                <a:schemeClr val="tx1">
                  <a:lumMod val="50000"/>
                  <a:lumOff val="50000"/>
                </a:schemeClr>
              </a:gs>
              <a:gs pos="2000">
                <a:schemeClr val="tx2">
                  <a:lumMod val="60000"/>
                  <a:lumOff val="40000"/>
                </a:schemeClr>
              </a:gs>
              <a:gs pos="44000">
                <a:schemeClr val="tx2">
                  <a:lumMod val="20000"/>
                  <a:lumOff val="80000"/>
                </a:schemeClr>
              </a:gs>
              <a:gs pos="100000">
                <a:schemeClr val="bg1">
                  <a:lumMod val="65000"/>
                </a:schemeClr>
              </a:gs>
            </a:gsLst>
            <a:lin ang="10800000" scaled="1"/>
          </a:gradFill>
        </p:grpSpPr>
        <p:sp>
          <p:nvSpPr>
            <p:cNvPr id="10" name="Прямоугольник 9"/>
            <p:cNvSpPr/>
            <p:nvPr/>
          </p:nvSpPr>
          <p:spPr>
            <a:xfrm>
              <a:off x="1043608" y="594558"/>
              <a:ext cx="2847790" cy="729373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600" b="1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!</a:t>
              </a:r>
              <a:r>
                <a:rPr lang="ru-RU" sz="1600" dirty="0" smtClean="0"/>
                <a:t> </a:t>
              </a:r>
              <a:r>
                <a:rPr lang="ru-RU" sz="1200" dirty="0" smtClean="0"/>
                <a:t>Задача – Инцидент 38</a:t>
              </a:r>
              <a:endParaRPr lang="ru-RU" sz="1200" dirty="0"/>
            </a:p>
          </p:txBody>
        </p:sp>
        <p:sp>
          <p:nvSpPr>
            <p:cNvPr id="11" name="Равнобедренный треугольник 10"/>
            <p:cNvSpPr/>
            <p:nvPr/>
          </p:nvSpPr>
          <p:spPr>
            <a:xfrm rot="5400000">
              <a:off x="3811492" y="674466"/>
              <a:ext cx="729372" cy="56955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AutoShape 6" descr="https://globalcdh.org/files/bash/bash-and-its-exclamation-mark-command-preview-actual-command-before-executing-i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8" descr="https://globalcdh.org/files/bash/bash-and-its-exclamation-mark-command-preview-actual-command-before-executing-it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2" descr="data:image/png;base64,iVBORw0KGgoAAAANSUhEUgAAAl8AAAEvCAYAAAB7daRBAAAAAXNSR0IArs4c6QAAIABJREFUeF7tnQe8dUV19v/7hdcCWEAp9hqjQGyIvWH7YgHFgD2gsceaRMUW4xeVCNZP1FgjGEs0GI1o7AV7QxEjNqwoIFJUUKS9+9sPe4a733PPuefsc/beM+feZ36/+3vh3l1mr1lrzTPPWrOmwM0SsAQsAUvAErAELAFLYDAJFBPetBfwOWC78PdnA4cBRwEHAfH/9edFfjfYh/pFloAlYAlYApaAJWAJ5CCBSeDrrsA3gHMB/fc5wNWBA4CDgSOAIxf83XE5CMB9sAQsAUvAErAELAFLYEgJTAJfzT48AXgH8CTgROAYYF9g93DRvL8Tk+ZmCVgCloAlYAlYApbAhpLANPB1NWAf4F0hvHj0CPgSAJv3dwZfG0rV/LGWgCVgCVgCloAlIAlMA18x5KgQ4SEdMV/7A7cCXtdyCHYNOWg/bXlfl5erD2cBF3b50JbP2gzsBPy65X1dXr5jkIHC0imaZbAi9dQ6uQOg8Tg7hSKEd1oGtSBsl5ZBNEPbJeQig9OAU0f94zTwFUOOmmQVauwi5+u1IYz5zZbOWizc9sBJLe/r8nL14Uzggi4f2vJZl6ly7q4ybjBbPmeRy/V+yUC5gCmaZbAi9dQ6eQVA4yG7SNUsg1rytkvLINqg7RJykcHpFXl1Xhvw1Qw5xvsW2dk47t42zlr9EZL9UZubOr5Wmw7OyAB8XRU4peNva/O4HJz8RpdBHK/UOpmDg7MM8gFfG90utRBJLQNpg+0ycxlMY77aTMh9X2vwVUs4B+M2+Eq/wjb4WvE4Bl8GX1Eb7JtqSRh8ZS4Dg692kDG1kzf4MgAd1djUOmknn4eTzyXsmJr1Mfgy+Mop9DrRPxt8GXy1k4BX2LmssM18mfkatV0Dj/SMdA6RCTNfSwBADb7aQY/ULIOZLzNfZr5W22xqu8yB/TPz5YVh0zJy0EnbZV2cfmyeuMGXwVc7CdjBmfnaWmPs5B12jBqRA+tj9m8JWJ95Jp057snaNxl8tRvR1EjezJeZLzNfZr4meS0DD4cdo25kDTzaTbtzX521DAy+2o2rwZeZLzNfZr5GvUYOTt5hR/smhx2XyDcZfBl8tZOAHZzB1xI5uHmUe457DL7MSOcUelVfctDJ1GRF1jIw+GrnaVMrk8OOdvIOOzrs6LDjZL/t0Gstm6yBR7tpd+6rs5aBwVe7cTX4MvNl5svMl8OO4/2mE+7zKIJt8LUEANTgy+CrnQQMvgy+DL4Mvgy+JvnNHACowZfB1zzz+sR7fLyQQ25ROXJwcKnDG1EWqdnYrKn9Tj3Q5IflIAP1LrVO2i7NfDWtxL7Jdb46c8GplUkfYgdnGdjBbW3Sqe3S4MsLw5wWhma+zHx1Bnr0IDNfdnA5ObjULIOZrxX3YvDldIBc0gFyWBwbfBl8GXx1KgGDL4Ov1Qpl4LEGtd+D/Y17pJkv+6acfJPBl8FXp67PzJcdXE4OzszXEji4Tj3Q5IcZfNk35eSbDL6WwDd5t2M775yaZVBvc6C1UwMPy8Aht6blprZLgy+DL4Mvs/Lj0IQP1m6HsSZendrJG3zZyY8qZ2qdzAF4WAa1VnhRZBlE/2C7zLzQrJmvdqgstZM3+DL4MvjyCnuS1zL4MviihBdvgX1/D5/cEf6h3RTX6dWp58usAajBVztdS61MBl8GXwZfBl8GX5P99roDoCVcDrhJ2PF/JeCKQPx3R0A/Vwa2BTYBd78Ijt0W7lKlqRwKfA04AzgN+FUBf2o37c19der50uBr7qHb+kYn3Bt45JRXkdrJR1nYwXm3Y9SF1DrpXMwFc3JL2B24BXAzYI8Auq7XmAp/A/wu/PwWaP6cD9y8Alv32QI/2gR/FkDX5YHtG8/Q/acGMBafpX/PBI4HvlnAyR3M2/ZNLrLagRrVj0itTGa+DEDNfJn5MvO1DpivEgSqbgncDtgb2CuApHOArwP/C/wA+C7wvQJOn2UmK+HIEvb9I3x8B3hovKf6/XUDe3aNMJddFdgpsGhi0gTebx+uF8gTY/YtgTHg2ALOmuX9jWtSz5dmvloO2KTLzXwZeJj5MvAY5x/s5GupmPlKLIPfwF0Phd+8qgZMl7ayDhXeJgCtWwP62Rk4LwAtAR2BnG8U8KMO5sy5gUdZM2+3DWDwL0Jf1aVPA/8BvG9GIGa7NPPVgSqb+WoK0U4+sZP36nIrm7aTN/iKCpHMN5XwxQZz9FLgwhA+vClwHWBLYLO+GlglAa7vFvXvu25zg6/RjpSwGbgX8LCKCbt/KHf0b8onK+AXa3Tcdmnw1Zlep1YmfYjzKiyDpkKn1snOnPwCVmoZGHwtDL7KujTBdiH0pxwp/Xf8Ud6U/lv/xh9dI93bFbg2sGdDhy8CBLLEgJ0YWK2vD5js3otdlvW3H0i9i1Kg8k1Vkv8/F/CrMfZruzT4WsCtb31ramUy+KrHwwB0RS9T62QvTr6lxVoGBl8zga9yJYn9BsANgfjvtdbQOYUGR3/+CJxLnYelXYS/Bp5WAkV9DvHBBby9pR53eXnvdlkxffcEnh1Cqf9UwMtGPsB2uQD4OgQQfSoBHwYcBRzU+H/JepHftVE253wZeER9Mfgy+DL7t9p7Jgu5ha4kt8t3ws0fDj+umJlzynqH390DOLhVyGPaoZq/VGrh+9Vc9hPgpPCjewSm/tD8KUAga6ZWwnXOh7/6Npx2G3jXTDf1d1Hv4Ct2vYRHVKUuXh2A6GOLOvyqZvA1J/gS8Lp3lQB4v6CU+1bx6gOE6KvEziOAI4Nw5/3dcS31zuDL4Mvga7XR2MHZyc/E+rT0t/Ncngx8lTXIEuDZ5SL4zrbwnapswgNC7atvhxwrhQG/WsAP5/m4Ge9JJoOR/g0GvvTest488JpqV+aDK/D6TCXmvwx2fVa9Y/OCGWXX9WWDymBC51sfL6Qtr0qoEy2r4mza+SDGS7HrYwABMdUjUZv3d2LS2jSDL4Mvgy+Dr3E+wwC0lsqGZb5KeDNw1y2w86a6AOm7qxpZ76kS4D9e1CHDodqGBF9RuGVNzoiYuaRdAIddto6cpWhLCb7Eel0TeE61HfZ1AWAJbB09Ar4W+Z3B13zqmINxb1gn3xiy1DKIXTHwMPMVdSG1Tg7umwLjIqblaRLCRXDSJrjCNnUCfIo2uAwmfGQy4FHWYd+rXAi/2Ba23bRC1Aw9Hslk0PjQ1syXwNe8jJbeO+1eVe99ZcuR2C3sQtHApmpi31QFOBWNqu+WccvJqkJxqqbCfJKBciRSNMtgReqpdVI5NBqPtgUYu9Qby6CW5oaxywNh85Hw1O3gkIvgq6fBK64A1z4fbn4SHHMH+EyXCtbiWTn4JnU3mV2eD2/YXCfj73IxfH9zXUA2RUsmg8bHRt+kkwi2apPOdlRYUVtJle/1pACmdOO8+V1Cf/He11e1T94PnNByNLSdV1t9f9ryvi4vFwAU+FL9llRNNVcEvrTDJlXTWWKSQSrwZRmsjHxqnZSD03icnUoZAcugFv6GsMuvw51uAS/fAhd+C555G/hyQ/c2hAxmsLVkdvkc2PEJsN95cL0bwcNOgcOvCW+Zoc9dX5JMBo0PkW8SUbLqdIK1DtaOuxi1XVZxXLVFdjaOu7eNsJ3zVUsrB1p7w4U3xihqahnELjns6LBj1IXUOtmrbyrrxbfSYPavPviF2vhVwMUjtrmuZdBiwswi5HY63GBn+ER1TNJDi5p0GbJlIYOQN78qWrYW+BpSSLO8y+DL4CvqSa9OfhZlzCC52eBrZaAMQGtZrFvgEY68Uc7xL7WjrpjM/K9bGczol+Jl2QCPEu4bNkDctYCvtPyORS7PRgbjUpUMvtoNbWonb+bLAHRUY1PrZNYOrp15z311DjJYl+CrhE2hruTzVEm9Sj05vLikssHEZvBViyYHnbzUN5Xw1KpTYitvX9Q11oZoWclg9IMNvtqpQOqJzuDL4Mvga7XNprbLHJz8ugNf4TBqhaquq5zhAr41g7s2+MoQfKlLVdj48FB7bc9imE1rOdhl692OM+j44Jc47GjgEZXOYccV8zPwcM5X1IZ1AzzK+tifj1Ef3LxfMfvmnnUjgwVn2OyAR3nJyUuXVL//dAHPX/D7Zrk9Oxk0O23ma5YhzGeiM/NlAGrmy8zXJK+1LoBHCXcLO+L/pzr65xFjkurX8trrQgbtpqWxV2cJPEr484r9Oh64VVEfOt5ny1IG8YMNvtoNfWqWweDL4Mvgy+Br3YKvsj6a5l+q8iUvqXK7/qmde77kaoOvWmjZAo8SXhKOLty7JbBuqw7ZykAfYvDVbjgNvmp52cGll0HU3NQ6mbWDa2fec1+dgwyW2i7LuoSOjrR7SGC7/mPO0bBvyh98Xbbasfo94I0FtD3ppo1a5GCXzvlqM2JrXJt6ojPzZebLzJeZr3XFfJX1QuYj4Szh/Qs4dgF/bfCVOfhS90q4a8jpU/L9jxYY77VuNfjqSLBOuDfwiKrkhPsVo0q9IMjawXXke6Y9JgcZLCXzVcKegHK7/qBQVAE/mybsKX83+FoC8BUAmAq436iA2y445pNuz8EuzXx1NLipJzozXwagZr7MfK0L5quE/QCFFz9bHWH3oBY7Gtdy5wZfywO+rgr8sDqy7ykFvLOjObr5GIOvjoRq5svAw8yXgcc4d5J6UZSDk18a5ivkd70UeDrwSuBZBWzpaJ4w+FoS8BXYr+dUpxY8JjBgo0dFLaoSOdilma9FRzHcn9rJm/kyADXzZQC6tMxXCTcB3lclW2sxfVABx3Tkm+NjDL6WC3xdLhwZ9ZwC3tyxLhh8dSRQM18GHma+DDzMfE12qFkDj7JmusR4fSHsaDyto7mh+ZisZdDD9056ZNbAo9npEp4B/B1wnar46kUdyihrGbjURLuRNvNVy8sOLr0Mouam1smsHVw785776hxkkK1dlnAb4P8BNwfEcLxqbklPv9G+aYmYL3W1hMsDvwKeWsA7pg/xzFfkYJcOO848XGtfmHqiU++8088yaGppap3M2sF1ZPfTHpODDLIDXyVcE3hZqN2l8OLTC/jJNGEu+HeDryUDXwGAvQB4eLUB48ZTDk5vox452KXBV5sRW+Pa1BOdwVc9OAagK0qaTCdLeO5FsO/v4FNXHeastq1Ms4T9gf3PgcsX8N4rwH92ZOczPya1DEY6mgx4lPCAi+GBp8MvrwYn6jxG4P5VXpfA1pML+NTMQl3swmQyCN3OwTepK1kDj9EhLmEn4GTgwKIuPdJFy1oGDju2G+JkE12jmzkYtx3cBg47lnD9cDzIay+EL26GO1QhpQ+EWk07VGzH9uFnu8a/+u8rBz3+UxV+Oj/8NP9bv9P/6+e8ahfcH8NP/G/VgiobtvBQ4KILYdttoSjgXe3MeeGrxew8+iL44ra1DBROU+Xu2N/47+i3xm/+U1HXt1qolXU47wUXwR7nwwd3qI/oGayVcCXgpyX8ugob3RDYNhRN/dceEuqnfZd9Uy2hrIHHuEGsiu0eAfx5AfeaNsgz/j1rGRh8zTiK4TKDr1oQdnDpZRA1tzedLOF6wE2rQ45vRl0M88bVTrW/aJrMFvjhJrhRSKL+cQBgAhTnBuCk/27+CHgIiOmIEf1ot9Pof+t3uka5IPo3/rf+f1Pj/QIdv78YttmmBnw6sHfIptX6X2yB72+qZfNzgcFGfyPYnKVPEZBdEECp/m3+t4DopHZdYKctcMYmuA7wniqB+XfAOeHfMyv26QzgN1VNpUv+u4C5kt3LGlxdA9i7AljK5bolNRgXKj5lC2zZBj5SwONm+egerrFvWl7wJd1StfubFvCdDnTD4KsDIeoR3u1YC9LMl2XQNKlOwFcJeo7AjCZUTayqOr1jYKFOqIpgKpT03SrM922xHAWcVMJ7gX3Pg49tBw/oyM5nfkxZ75B61AWwuYS3Xg5ePvPNHV04iwxCQnETaApcNkFnBJ+ybf3o/5v/xv9uAs/mF9wJ2ONC+Nm2sFdIWhYDqclHP7sAKmg5CgYFkH/b+DkbiD/6m3yugFb8kT402/+GAqmfA/5abOiFcNJmeGxR72hM0Qy+lhR8BQD/X1ogFPDYDpTH4KsDIRp8rQjR4MvgayHwVdbsyK3Czy0Ce7FzeOg3gK9UOTvfrIDVcQUIeK3VsnZwHfmeaY9JKoMKAO5eMY3PuBD2PA+OuRK8aFKHS9g1ADGxdvoRINOPQocCV/FHTOLvqx1oZwVAFv8VOBN79s2i/tul7Y1wpcfXDOQp0wTW498NvpYbfN05nPl49aJeCCzSktpl6LgT7hcZwca9nbAMC/YlGfgqYZsqtPOAM2Gvn8IH9oavLfgt896eTAaNDqd28rEra+pkWbMoe1UO7XaNH92jfCQBK4Gsb4V/v1PUoa42LWsH1+ZDFrg2Bxmo+6l10naZx8JQupCDTs41X5Y1w/62YnEmO2sZOOerncedS5navWLq1ckcXAl/A7xhC/yqgO0KeEkw8l+HnSpa8epvW62Ip35R+wuSySAX8BVA1QNOhB0/BO88pM7vUd6NWJDIZikJXGFENeVSCCx/WT9FDbq6aFk7uC4+cIZn5CADg696oAxAaznkoJNzzZdhnnleATeYwfbWuiRrGRh8tRvduZSp3SumXj0Y8CjrXBHlkygHSIm1ooTFpMSmQ1FPD6EKOb3dwh+UPKyieUpAFqvypRCm+NnUr5vtgsFksEZ3kjr5Et6oPBuxkSWctKkGvBojJacLiCl8+NUg+y8Vdaioj5a1g+vjg8c8MwcZGHgYfDVVMwednGu+LOt8yFNV92vBshNZy8Dgq513nkuZ2r1i6tW9AY+ynrjvCtwduGfY2aZdVgJQXw87uZ4GbNb2+s1wx9HelqBEX+WSRDAmwLZPYGAEEJRPJPZFzxMDo7yStq03GbToyCDgK5yF92fUu8z0r360ItQON51GfJ6MuKgriAtwfVvJ8C2+Y9FLs3Zwi37cjPfnIAODL4OvdQG+9BFlHVXZe8GyEznYpXO+ZnSi0y5bl+CrYk4eUe1gO7gqF3CPIAABpI/rp4AvNoWicNfn4DZ3qQHZJaGuWVrY8SUWLYKx24f7tKX42FCq4NNFvR1+Wls34CsUFxSQij8CVgJaKt9wCcAKTbsNBaq+D4hBFKA9UH+7EF55GfiHaULr6e9ZO7ievnn0sTnIwODL4Gs9gS/tsP1lVTblJkXt8+ZpOdilwdc8IzfmnnUDvkK9HtXieVTY/aQClUcDnyymg6pOWJ8S7hbA2F0C4yaRC4x9EviEQFlRF9rcqv0W7vHqqm7RC4ev63RJP0rY7QS49c3gM7MA0MBeqWbWnzdAloCVficHoaZaWAJV+lGhTtXMUlj3x0Udvl3VStjjvbDLg2uA3DZRviOTWN7ckq4EkEl+jcGXwde6AV/Bz+rEChXuffKctmrwNafgRm9zna9aIguxPiU8uIqnPz4wJ5rk31AVSXx7Udf7mbV1Ar5GX1bWYUwBMjFwYsnUBEKULK4dMD+otr0r7LlH+Nv9C/jgrJ3u4rqyPjblv/WsLXD8ppoxVJhVpRokF9VTUimHyGBdq/FeyVvHrUSQdem/lYNREcx5WuoFQdYObh6BznFPDjIw+DL4Wm/gS1ESHTWkshPzpKfkYJdzMV/anq7ieWoSwnHVSv2oavI4qCq8+Oyq+vRh4W+L/K6NnzP4mhN8hZCfANezQnL8fwBvXaAQYi/gq6kMZV0vSIU+tXtPFbQFuFRlXXog9unioj6GRuBMuWQCj7EWkQpELtKURhVrH10R0I/qIOlfgSkBYJXdaLZY/0gbELTZQIBRQEuhwp8U9bllfTSDr7pArMDrRmb/DL4MvtYV+Ap+XuktIgd0dFfbtrTg6wlV7sk7wjEh+uh9gQNCbpDOYDpSiHSB3wnMtWkGXy3BV1mHtP62Co0pH0hn4r2mqnb9+g6K1/UOviYpRsXcfU95UkW9E/NNIQdKQEl9igUitXFgkbYlFJjUaisWmlRYUP+t43WeWMJvSjh3E9xmxjy1Rfqz1r0GHgZfUT+S2WXowEKsfEcGYhnUgswaeMw61iEf+dACrj3rPY3rspbBpN2OkfXSalLsg7Z9HhKOGDkmADExEmpKBJ7nd5E5m1WmBl8zgq+yZm109MpTAiNwWAFvnVXQM1yXzMFVJRaudh4ceDycentQTsDgTblqp8FeX4QPHFAzXCmbwZfBl8HXigUm800ZAdB1A770ITozVARCAe9u6WiXEnzFbxQI06R97+osspeGhOwm0BIAU5L2PL8z+GqpSdOMO4CuZ1Tht6eGpG2tGC7JT+q42cGlL+YYh9Tgy+DL4Mvga9TFZw082sxHZU38PKioT+po07KWwSx1vhR+VE0mJUHPy3JJYPHe+4dikAqBtWk6k0x5QMqjSdVURFR5RalyS/TdovaV4H1aFMLT4QovgCdeGZ5wEZx0Ehy+e71jsK+m90sGi+ZWzdu/VTKY90EL3JdaBrHrqXVSdd00Hn2farDWUFkGtXRS66Ttcox/XsDHLHLrurHLx8H2b4ATT4SD94TPthBKLjJQ+STlAm/VZgFfOqT19eEQ3i5yvl5b1e54T3VG4PEthKhL5WAFvpRgnaop9KlK4anBl5inU18JV3wMPGkH+NuL4cenwaHXqutz9d1ycPKXyKDvD13j+allELuWWidzcHCWQT7ga6PbpQBoahlIG9aVXZ4LL7gs3G5zHYWbteUiAwGvVdUEJoEv0XwKM6ppa73CimqL7Gwcd++sQtR1Gz7nqzpK5kUlPPCPcPL2dbmCh4Tw4osWPIahzTjoWocd08sgjpnDjg47Rl2wXaa3yxw2HUgfsg65tZ1wQkqNcr/uUVW913F1s7SsZTAL8zXLRw5xzYYGX2VNZ59zMXx5m7oGlhTxsQV8dAjhj7zDTj69kzf4WlFKA9BaFrZLyyBaRdbAY545q9q9/wrgdgXE01GmPSZrGRh8TRu+rf8+uJMPZyUqT05HAP2lDlHeAttuU9fpenG77nd2tZ18eidv8GXwNWrQtsv0dmnmqye7LEF534r4PLKoU5emNYOvaRKa8e8bhvkq6zCKwr33rQ5Lvl8ocKuyClcs4Z6/h59XFT9fWNRV31M0O/n0Tt7gqycnP4dB5eDkzXyZ/Wuqbg462TlZURUMV5WEhwE3Luoj2dZqWcvAzFc7T9u5Mun14XBlnW+ocOL/CVXdv1xVdRfgel8Bv2h0M4eVlcGXwVdUyawdXDvznvvqHGRg8GXwtRHAl04a0TFtH6vOvNW5xAZfc7ut2W9cN8xXWVdnj4dJ76OT24MYBLjeD7yzqHO6xjWDrwXPt5xd5da8MjUANfNl5mtUQVPrpH1THr5JepHDgqAvskIEhXKd9y/gA2t46axlYOar3Uw8lzKFvC0pzN2Be1bHNt2wOjHgvOq/v1gdcH1s+PfL4azCaT2yg8vDwaWe6Ay+DL4MvlZ7y9R2mYN/XtfgSx9XgkpWPTyEH389YdI0+JqGJmb8+1IxX4HdknLoTEyxW2oqfKoicZ8tauA1T8vBuO3gHHaMupu1g5vHwOa4JwcZqNu2S8tgQ9hlCZcDTlDdz2Jy7a8c7HIiYWPmq52nncp8lXWC/BOB+1AnBP5XVaD2Q8D/FN1UhDf4MvPV1NqpOtlOxVtfnbWDa/01892QgwwMvuqxMwCt5ZCDTvbqm0q4dXX04Ver016eUMAbx5hu1jIw+GrnbCcqUwl/WVXgf1l11uWegd06UpX8ZwwltumFwZfBl8HX1hbTq5OfwThzcPIGHgZfTVXNQSd7t8sS/qn66BdWedJ/VsBJI7aatQwMvmbwrI1LVilTCC8q/nxgtVvxU8BzivoszL6awZfBl8GXwdc4/2LWx8xX1IusgUeXk2MJXwOuDNy5aJx5nDv7Z/DVTgu2Al8l3DXsTtwWeHJRH7/UdzP4Mvgy+DL4Mvga72kNQGu5bCTwpXxwbVy7OAAwHWSdvQwMvtpBpUvBVwmqOq9trioPccAapSHavWH61QZfBl8GXwZfBl8GX2vNFhsGfEkIJewW0n22qIxTAQJgWcvA4Gs62Fk10ZVwy+qAzy8An1MV+qIuGzFUM/gy+DL4Mvgy+DL4MvhqSCAAsM+EX92hgAup54ozh5qcx7zHux07Ev7VvweXuXEdY/5qUZeRGLoZfBl8GXwZfBl8GXwZfI1IoISdAwO26xb40x/go1eExww9SZdwHRWB/QVc6Vx42x5bn1JzSXfMfLUblatvgQ8WsD2wd0elI9r1wMBD8jIAXdGa3ncUTVHQrKn9tsY15/U5yEBdd76TZRBVOAedTOKbSthfJZ5KOLUqQaF8sLsVEBmxOU189ttCUfW3V+Wlbn0hXLQJPr8t/PXoEwy+ZpcpP4cXXBueWdXtulUBP2hxa5eXGngYfJn5MvNl5svMl5mvMRIIG+E+swV+tgmuCxwDPDrkgS08Fwd27XoqbxFOq7kRNdMlsLkrsF18ySnw0qvBvpvqElRbNYOvGYairA+73r+ER2yBo7eFR85wW1+XGHwZfBl8GXwZfBl8GXxNkEAJr9oC+10MZ26GvakLnB9awL/MOjGXsFc4d/nGwB4BaAl0KfKldlY45PvH1VFHP6qKq+uYI/2cFo4+eqouugAOvSw8z+BrVsk3rivrKvVC0De9GD62Ldx3jsd0dYvBl8GXwZfBl8GXwZfB19qz6iWh17Le9fg06tyvHaoj/44DTqxqc343HFG0GRB7dW3gmmGuv0V49Nnh2u9TR7t+Gn5OKuB3a72+hKv8Pez2qhqYXWDwNQcEKutzGK99AZy1Gf6wCW4/x2O6usXgy+DL4Mvgy+DL4Mvgawbw1dztWNbEiX4Erq4FXAM4h7o6/skVQPtlAFffqaJd3x4p2jrPHO7djvNILd5TwqGqXL8FTr0IXnNZeOkiz1vwXoMvgy+DL4Mvgy+DL4OvluBrwbl3ntsNvuaRWgN8CWztX8A+VSX7M8ZRiIs8v+W9Bl8JLOywAAAgAElEQVQGXwZfBl8GXwZfBl8GXy3hw3yXa8uo4rWKnw7WStgUkuheXMB/GnxdInpvaU8vg2gDSbZzNwxww25pz0wGtst6QOybajnYLjOXgXc7ToFxIUb8fmDnUN/LzJcdXA5O3uBrxXYNQA08ojYYfBl8RV3IGoAafE0HX0frkgIOCHU8DL4Mvgy+Vuwmawc3EEWegwxy0EmnROSREmHmawkAqMHXGt65qhVyJeoDOpXv9WGDr0uF5dVlegBq5svM16j3sl2mt8scAKjBl8FXp+vOwXO+yro2yPNVtbYAnZaeOrwhgeZg3Hby6Z28wZfBl8HX6inGvmkJgEenyGDyw3JgpL3bcZ7BLuuiau8v4NnhfoMv55bkklti8GXwZfBl8DVpassaeMwzH89xT9YymBZ2VHl9HaXzlPDhRwEHUYORwzr4XRt5Dsp8lXDLUAn3ugU61vGSZvBl8GXwtbXVZu3g2jiYBa7NQQbqvlkfyyCqcQ46mXq+zFoGa4EvgZ2vAJ+tKr4eXAGRfamTzvXfR1Ql+I8MYGTe36nEf5s2NPjSN96ygDs0OplamdQVhx0tg6bdpNbJrB1cGwezwLU5yMDgywvDpgrnoJP2TWsQNmuBrxcBXwPuFZivQ8IZRzohXEBs9zDSOiNpnt9F5mxWnzcY+CpBZz0p0f4ZBbzF4GvVEHmFnX6FHQfFDi49I53DRGfwZfBl8LVErPwk8CVwpXZKI+yokKPKLjSBlgDYPL/bEzh8VtQVrhP40mniOoOp13Y+7HcZeM/xsMst6nOfcpnozHzVI2H2Lx+dzAF4GIAaeESL8MKwloTtMi8ZnDcKWsaBL1WR/xBwl8bFMeF8XpZLj4r37l89/1ZV0dLXtURQu1aAbbtw6GXLW9td/ns4YhNccYc6xNps6sNZwIXtntjp1WLldgpV9zt9cIuH7RhkcG6Le7q81DJYkWZqnZS/0Hic3eUAt3yWZVALzHZpGUTTsV3WJ+Lk4JtOA06dBXw1r2km3HeV8/VaQCzaN1s62EGYr7fB5kfC6RfCUy8D/z7Sx9QrbHXHrI9l0FTL1DrpFXYeK2zphFkfyyD6BttlHnYp//zrcedBe7fjCLoqYb8QSr1KsXXIUVemnugMvurxMgBd0dvUOmknn4eTN/iqbcIAtJaD7TJzGUwDXy3JqV4vHyThvoS3i74v6k0Foy31RGfgYfCVm07ayefh5A08DL6avsF2mYddusjqLLAw7HI8E3hyUYOw3CY6gy+Dr9x00k4+Dydv8GXwZfC1tXfM2jeZ+WoMVgn3A/5L1PWYkKOuNPNlBxc1JnV4I/YjtU5m7eBmWXR1cE0OMjD4sm8y+DL46sCdrX5E72HHst4IIOAlEDaupZ7ozHyZ+TLzlR8jbfBlu4xamUM+qvqSg06mni+zloGZr2AyjZDjU4oahBl8TcbQqVmfHBxcahmY+VrRTzt5sz65MNI5+CaDr1obDL464sF6Zb5KuA/wgTVCjvqM1E7ezJdX2Ga+zHxNcqmpFwQ5AA/LYAmAR0eYYNpjDL6mSWjGv/cNvt5WFX7deY2Qo8HXykDZwaXf0m7my8zXqOu0Xaa3yxwAaPasz4xz/qKXGXwtKsFwf2/gqwSFX1Wh+2lrhBwNvgy+mqqceqIz+DL4MvhaPbmktkuDL9tlUytdamItAFjCbasDxL8U6nv9bo1rHXashWMHl14GBl928gZfBl+TpqusWZ+OCJlpj8laBk64B0p4EXD3Am4/ZTQNvgy+ooqkBqAGXwZfBl8GXwZfkydtg69p8HTGv/cZdjxOyfZFDcLWagZfBl8GX1tbSNYObkbfsuhlOcjAjLR9U1OPc9DJ1PNl1jLY8MxXCVcFfgPcqjpSSCDM4Gv6VJSa9ckhryK1DMx8mfky82Xmy8yXma/pM/aCV/TCfJXwKODwAnaeoX+pkby6aOBhGTRVNbVOZr26nMGmu7gkBxmY+TLzZeZriVh5M1/wn8AfCnjkDF449URn8FUPkgGoWR8DULM+41x2akY6B98kueSwIEg9X2Ytgw0NvqpE+22A3wOPKuC9Bl8zSMCryyik1E7eYUcDUIcdDUAddnTYceaJe94LOw87lnBX4NMzlJjIZaIz62Pma9R+vLpMf/JEDitshx29MHTY0WHHefHVmvf1Ab4OB25XwJ1m7HHqic7gy+DL4Gu1saa2S4Mv22XUSocdzUg3PZSLrI4DVyX8L/CuAg41+JpRAl5dOuy4RKvLVlo9/8UGXwZfBl9eFI3zIAZfo1Ip61DFr4BbFHD8jH439QrbzJedvJkvO/lJ7ip1HmIOrI9lUGtHDguC1PNl1jLYsAn3JTwaeHkBO84IvHRZamUy+DL4Mvgy+DL4muy0Db4MvqJ2GHy1ADdrXdppzlcJ/w5croADW/TP4MthR4cdHXYcdRk5OHn1ycDDMlgK4NFizl3k0hzs0mHHMWHHU4EXV8VVX9didA2+DL4Mvgy+DL7GO02HHfOoQeiw4xKwfxsy7FjC9YEfA3sUcKLBVwsJGHwZfBl8GXwZfE1ymjkAUIMvg6/Wk/ogYccS/qZKSHxFy3wv9c3Ml8GXwZfBl8GXwZfB1/TpPfV86bDj9DGa6YrOcr5KOAq4fMV6PWimN69clFqZ1JMcVlbOLUmfWxK1MrVOZu3gWtr3vJfnIAP13XZpGUQdzkEn7ZvWIGw2athR+V7/XMC/tvS2qZXJ4KseMAPQfBYEdvJ5bOs3+DIr35zObJd52GXrhPu9gM8B2wHPrliiw8KoijE6qMPftcE+nTBfFet1veobfgLsXsD32nTAYcdLpeUVdvoVtpkvA9BR92W7TG+XOSwMpRcGX5nLYBLzJaBzThjAlwJPAvYBDgAOrujtI4AjAxiZ93fHtQQ+XYGvRwKvmiPfS9018+XVZVTb1BOdwZfBl8HX6kkktV0afNkum1rZmvmKN4sBE4L+LHAI9c7AY4B9xRyFi+b9XWTTZsVgXYEvgUbV93rIrC9uXGfwZfBl8LW14XiFnccK22FH+yaHHZfIN62V8yWwJdbr7YHtUsjx6BHwJQA27+9SgS/le/3fAt5g8DWHBOzgDL6WyMHNreHtbswBgBp82TcZfC2Rb5qWcC+26d3AQ0Ou17wsl0TSvPdmwCvb+Td2A7YP9bla3lpf/iW49u3geyfCLfaAH87xEMnjTOCCOe7t6hbR2qLWBSJTtZ2CDM5N1AHLYEXwqXVyh7AB4qxEuqDXWga18G2XlkE0Q9sl5CSD3476x2ngS51Xwr0YsK5yvl4PvB84oaWz3jVsAPhpy/suvfyH8IAbwKHbrIRM2z5KAFDg68K2N3Z4/eYAvk7r8JltH6XzMCWDVODLMlgZsdQ6KR+h8Ti7rRJ1eL1lUAvTdmkZNMGX7TIP3ySi5PRZwVfc1fhH4M5VjldMjl/q3Y5lzbbduID7zOn4nfNVC85JrellEFU4tU7mEHKzDGyX0R7sm2pJ2C4zl8E05mtOjNLLbQsn3JfwBeCT1Ue/cM4epnby6nYOu2ns4Ay+ognZyefh5L0oMgBtTmu2yzzscu7djnNilF5uWwh8lbAphMkOLODDc/bQ4MsOLpcVtpmvFSNObZc5THQGX/ZNBl9bT+w52KXBVwlK8j8e2LmAMwy+5pSAHZzB1xI5uIW0fPabc3DyBl/2TQZfS+SbNkzYsYTHVjv0nlvUFe7nbalX2A471iPn0KtZn6YNp7ZLgy/bZdTHHHyT+pKDTtoufbYjlPDmqrzFFasjhR48L/JyhftLJeecL+d8RWWwk89jojPzZebLzJeZrwXgzeRbF835Usjx3wt4xQK9S43kzfp4hT2qvql10uDL4Csn1scLw3o0bJeZy2BDhB3LutbHn1SrrKgPDJ+3pZ7oDL4Mvgy+VltvarvMYaIz82Xmy8yXma95sc2a983NfJWgMyq/oQr5Bah22bwttZM3+DL4Mvgy+Jrkv8z6pE8HcM7Xinamni9zWBRt7N2OJTwaeE4BN5wXdYX7UiuTwZfBl8GXwZfB12RHbgBayyZr4LHgPDzr7VnLYKOEHY/Q+W8FHDDrqE24zuDL1H5UjdROPvYjtU5m7eAWtPdZb89BBuprap3MgfWxDAy+ot3mYJcbnvn6PPDxAl40qzc1+FpTUnZw6Sc6gy+HN0aN1HaZ3i5zAKBmvpYAgG4U5kt5Xg8u4BiDrwUlYObLzNfWKpT16rITbZ/+kBxkYObLvqmpqTnopFn5jVznq4QbACcB1yngF9P96JpXpFYmdS6HlZVX2OlX2Ga+zHyZ+Vrtru2bloD1WXAenvX2rAHoume+Svgr4C0F7DjriK1xncGXV5dmvsx8jbqIHJy8mS/7JjNfS+SbNgL4Up7XHQvYx+CrAwnYwRl8LZGD60zj136QwVctH7PyechAY5GDTqYmK7KWwUYAX8rz+nEBT+/AEadWJjs4O/lRNU6tk1k7uA5sfpZH5CADM19eGJr5WqKF4UYAXycD/1jAkbN40SnXpJ7oDL4Mvgy+Vhtpars0+LJdRq3Mgf0z81WPRg52uTFLTZSwPXAucKsCjjP46kACXl1GIaZO7I39MPBYY0dRZxq/9oNycPJmvuybzHyZ+erF5bU+XqiEOwKq8XXZAi7ooFepJzozX15hm/ky8zXJlaVeEOTA+lgGS8D6dDAXz/KIHBZFG5b5ejzwzA6OFcqFZTD4Mvgy+DL4MviaPPUafBl8Re0w+JoFos5wzTzM12uAaxfwgBmeP8slZr5M7TvsuETU/ixG3cE1OTh5hx3tmxx2XCLftK4T7kv4NPDlAp7XgYPVIwy+7OAMvpbIwXVk99MeY/BlRjrqSA6hV/UlB51MPV9mLYP1Dr5+DTy9gHdP854z/j21MqmbORi3qX1XuF8Kan9Gu170shycvJkvLwzNfC3RwnDdgq8SdgLOBG5WwAmLetdwv8GXHZyZryVycB3Z/bTHGHyZ+TLztdpKUs+XOdjlxku4L+Eu1GHHy3e009FhxxXjMvNl5svM14o95ODkzXx5YWjma4kWhuuZ+frbivl6SgE3mbZsbfH31EjeYUevsEfVNbVO5gA8LAMDj1wY6RzSQiQL22XmMljP4Ot1wC4FHNgCXE27NLWTN/gy+DL4cnhjkp8yI52ekTb4WtHO1PNl1gB0EvhSWYevqEwD8OwqdHdYkOdRwEEd/m4a2Gn+vVWpiRKOBT5TfeAL27xkyrWplcngy+DL4Mvgy+BrsqM2AK1lkzXw6HBOXutRWctgEvh6mIBL+KqPAI8OZRYOAA4GjqA+K1FgZN7ftT3upy34UrL94ws4usOBNvhyeCOX8EbsR2qdzNrBdWj7uTt59c/AwzKIemq7zByAzhJ2jEDrHsCJwDHAvsDuYZTn/V1k02b1jzODrxJ2AVRmYo+i7nNXLfVEZ+bLzJeZLzNfZr7MfE2b0wy+lhx8CfAocf0fAYUcxSI1wZcA2Ly/6xN83TnsdNSZjhdP09IWfzf4MvNl5mtrg7GTz8PJm/myb2papu0yD7ucu9REDD+eChzSEfN1f+CWgI7+adN2Bbavcs5+Mu2mU+DgXeDJ28Le065t+ffdgLPo5pDulq++9HIldKqG2WnzPqCD+/R+HVR+bgfPmucRlsGK1FLr5A6h8K/sIlWzDGrJ2y4tg2iDtkvIRQa/qUis00ed41phR4EttbcD+wDnLJDf1cwNey3wHuD4lp5aDlbg68fT7vsDvHRbuP5l4UHTrm35dzGByiUT8EjVBDyU2yFAnKrl4OQ3ugzi2KfWyRwcnGWQD/ja6HaZg3+WNtgu85GBgNdvZwVfcVdjvH6/EG5cit2OJWiTwHcLeEbH6MRhx1qgTuxNL4Oo2ql10uGNPMIbtkv7puZ0Z7vMwy7nDjt2jF0WelybhPufAS8u4C0LvXH1zaknOvUohzoyBl8GX9E67OTzcPIGXwZfBl9bz9lZ+6ZZdjt2jF/mftxM4Kuswcn5wJ0K+MLcbxt/o8GXHVzUjNQA1MzXio2mtsscnLzBl32TwZfBV8eQp37crODrFsA3gZ0LOKPjnqR28ma+6gE1+2fg0TTt1HZp8GW7jPqYg29SX3LQSdtlXQtVOGRVnvh6ZL4eWhV/fVNRK1/XLbUyGXjYyY/qdGqdtJPPY6Iz82Xmy8yXma+uMU8r5uufgbsXcIceepF6ojP4Mvgy+Fpt2KntMgcAavBl8GXwZfDVA+yZPez4XpXFKOojkbpuqZ28wZfBl8GXwdckv5Y6DzGHkJtlUGtHDguC1PNl1jJYj2HHE4B3FHB418grnGU5Nn7bw7smPdIOzjlfTd2wg1sjr2Igu8zByZv5MvNl5svMVy8ub9aEe+10PLCAD/bQi9QTnZkvM19mvsx8mfma7NzNfJn5itqRw6JoYyTcl3C9cPzQjQr4kcFXDxLw6jIKNbWTj/1IvSDI2sH1ZgH5rbDNfNk3mfnKzy43DPj6S+DDwOYCtvTgeFNPdGa+zHyZ+TLzZebLzNe06c2Loszz3tZVzlcJfwc8poA9pmnmnH83+PLq0szXEq0u57TztrflMNGZ+bJvMvO1RL5pvYGvNwE7FXBAW+854/UGX3ZwBl9L5OBmtOtFLzP4MiMddSiHDVHqSw46mXq+zFoG6w18fR44toDnL+pNJ9yfWpkcdrSTd9jRYUeHHR12nDbFZQ08pnW+o79nLYP1Br7OBJ5awDs7GrzcJjqDL4Ov3HQyawfXkx8YfWwOMnDY0ay8w45LxMqvG/BVws7A6cBeRX22Yx/NzJcdXNQr73asJZED8EhtlznIwODLvsngy+CrD9yz9sHaJdwJ+Bxw2WLMIZYd9Si1kzfzZebLzNdqY05tlwZftsuolc75WrFP2+VGOFi7hMdVJ4c/t4DrdgS0xj0mtTIZfNnJG3wZfE1ycanZ2ByAh2VgRjraRw6LovVf56uEVwE3LuDeBl89SsDUvsOOS0Tt924J+Ux0DjvaNznsuES+aT3lfH0UOLGAv+/R4Zr5soMz+FoiB9ejL8htojP4sm/KTSdTz5dmvjpygGue7VjCz6vK9i8pQLW++mqplclhR4cdHXZ02NFhx8ke3mHHfNjY1POlwVdHSGgi+CpBuQY6UPvOBajWV18ttTIZfBl8GXwZfBl8GXxNm+OyBh7TOt/R37OWwboIO5awF/AN4CoFnNXRwI17jMGXqf2oF6lX2LEfqXUyawfXoy9oPjoHGag/qXXSCfc1EXBV4JSBdG/Sa3LQSfum9b7bsYSHA68u6lpffbbUymTmy8yXmS8zX2a+zHxNm+cMvjKvQbhemK8Xh5Djnadp5IJ/N/gy82Xma2sjspPPw8mb+bJvyo2NTT1fZu2b1gv4eh9wRgGPXxBcTbs9tTKZ+TLzZebLzJeZLzNf0+aqrIHHtM539PesZbBewNf3gTcU8OqOBm3SYwy+vLo082Xma9Q/5ODkzXzZN5n5WiLfNAl87QB8CLgecFvg1PBNRwEHAc8GDuvgd22w0tjdjmGn43nAvQv4eJsHznGtwZcdnMHXEjm4OWx8nlsMvsxIR71xwv2KBaWeL3Owy7kq3AuAvS4ALYGvfYEDgIOrXTVHAEdSZ/LP+7vjWnq5SeDrZsDxwDWK/neYpFYmiSwH4/auqvQ7y6L5pNbJrB1cSx8z7+U5yMDMlxeGZr6WaGG4VthxFHwdogrywDEBiO0evnPe30XmbFaHNwl8aafjmwrYftYHLXBd6onO4Msr7FH1Ta2TOQAPy8DAIxdGOofFsWRhu8xcBm3Al0KOR4+ALwGweX/XFfg6FLhjAX3vdJRCp3byBl8GXwZfq1dPqe0yh4nOzJcBqJkvM19TGbI9gcNbMlBivsRundS8bwt8oIRfbgNPbvm8eS5P7eQNvgy+DL4Mvib5LqcDpE8HMPO1op2p58scFkVRBspL36q1Yb66yvl6PfBB4ISW6GfXCrBtV+Wc/bR530Xw5ZPhDdcDMXN9N/VBFfQv7PtFazx/M7AT8OuEfdgxyODcRH2wDFYEn1onlZ6g8Tg7kS7otZZBLXzbpWUQzdB2CbnI4LTGpsVL3eRa4CvubDy2OrrnfoAm2i52Oz53DtZLHV7FfL0XLnMg/PFPsM/l+z3TMQosNZI382Xmy8yXmS8zX5ORvtm/WjY5sT4XJFqY5SIDESWrZLDUdb5K2Bv4mlZ8Bfx2gAE2+KqFbAeXXga5LAhycXBnjHNwA/iEXCY626V9U1PdbZeZA9BlB1+PqkIeLynqRPghmsGXHVzUs9QA1OBrxeJT22UOE53Bl32TwdfWKCAHu5yrztcQYKbNO1aVmijh5cBNC7hXmwctcG1qJ6+u55DQmRp4WAYGHk0zTm2XOTh5gy+DL4Mvg68F4M3kW8eBr4+q9lgBf9/LG1c/NLWTN/iqx8Tgy+DL4Gu1f/KiKH06QA6+SZqRw4Ig9XyZtQyWPez4S+AFBfybwddAEvDqMgo69UQX+2EHl77+Xg5O3syXfZOZLzNfvQCBrZivsq75pR2YtynqpPshWuqJzqyPma9RPU+tkzkAD8vAwCOXRZGZL7PyM7HyS8t8lXAH4AsqvFrAH4dAXq5wf6mUU7M+OTi41DIw82UnP+r2Uuuk7TKPlAiHHWvLyHphuMzg64nAPxRww4GAl16TeoVt5svMl5mv1Qaf2i5zcPIOO5r9c9jRYcde4NBo2PGNqjdVwAG9vG38Q1M7eYMvgy+DL4OvSS7PzJcT7qNu5LAgSD1fZi2DZWa+vgp8qIAXGXwNKAGvLqOwU090Djs67Oiw42rXl9oucwi9Zh9yG2jGMvjqSNCXMl8lbAL+BPxVAcd09PxZHpMayZv5MvNl5svMl5mvyd7a4KuWTdbAY5bJtoNrspbBUjJfJdxE9b2AaxdwcgeDNOsjDL7MfJn52tpasnZwsxr2gtflIAN9goGHZRBVOQedTD1fZi2DZQVfDwVeX9Qn2A/ZUiuTmS8zX2a+zHyZ+TLzNW3eyxp4TOt8R3/PWgbLCr4OA/Yu4G4dDdKsjzH4MvNl5svM16i/yMHJm/myb2rqZQ46mXq+zFoGywq+PgZ8d8BjhaJSp1YmM19mvsx8mfky82XmaxphkDXwmNb5jv6etQyWFXydDTy9gKM6GqRZH2Pw5dWlmS8zX2a+xnvMHHb6Oe+tHpusgcesE+6C12Utg6UDX2V9pNApwM0L+PaCg9P2doMvgy+DL4Mvgy+Dr0lzRw4A1OBrCQDoMoIvVbT/ELC5gC1t0dOC1xt8GXwZfBl8GXwZfBl8TZ9MU8+XZr6mj9FMV1xS56usK9o/uICbz3RXtxelViZ9TQ4rK1P76be0R81OrZNZO7huzX/i03KQgTpnu7QMopLmoJP2TWscSbiMzNeLgfMKeORAjrX5mtTKZPBVj4YB6IpWptZJO/k88msMvszKN+cq22UedjnRPy8j+PoI8JoCXmPwlUACdnAOOzrs6LCjw44OO06ffrwwXC/M171ht/+BbwK3L+DL08e+8ytSK5NZHzNfo0qdWie9ws5jhW3mywtDM19LtDBcKubrY3Dve8GbgcsVcGHn0Gr6A1NPdAZfBl8GX6vtNLVd5gBADb4Mvgy+DL6mo5g5rrjaj+FZ14e7FHDLOe7v4pbUTt7gy+DL4Mvga5Ivc8K9E+6jbuSwIEg9X2Ytg6Vivn4L77gSnFTA47tAUnM8I7UyGXwZfBl8GXwZfE123gagtWyyBh5zzL3z3JK1DJYKfF0E390GnlXAW+YZiQ7uMfgytR/VKLWTj/1IrZNZO7gObH6WR+QgA/UztU56F3IeO7ENvpYAgC4N+DoIbnQU/CBRZftcJjozX2a+zHyZ+TLzZeZr2qIghwWBF4aZ7HbUOYwHAc8GDpumOaN/fw/c+UD4WAHbJ6hsb/C19YB4hZ2eZchFJ+3k8wjxmPkyK9/00rbLPOwyeZ2vfakr0x9cUeNHAEcCx7UBYF+DB+0Bh2wPe7W5r+NrUyN5M19mvsx8mfky82Xma9rUZvBl8HWJjhwCnAgcU4EuAbHd27BfJex2Nrz8Ati8Gzx4mtb1+HeDL68uo3qlZv/MfK0Yemq7zGGiM/Nl32Tma+vJPwe7TM58KeR49DzgS8ALOLWEc4oayV6tgNN6BFhrPTq1kzfzZebLzJeZLzNfZr6mTYFZA49pne/o71nLYKiE+ybz9VfA3sAbZhHwCfDAm8Aznw7Pejm86lvwitvDB2e5t4drdgF+C1zQw7NnfaR2FF0ZOH3WG3q4Tu9Xkds/9PDsWR5pGaxIKbVObg9sDnYxy9j1cY1lUEvVdmkZRPuyXUIuMhBZ9L1RxzcU+GrmfL0J+My4zozzygfBVY+CT/wRfrMd7LwfHHAMnNmHB5/hmVcFfheAxwyX93KJJrorAWf08vTZHqr3C3z9cbbLO7/KMlgRaWqd3C6AL9lFqmYZ1JK3XVoG0QZtl5CLDE4GvpoKfOm9c+92LOHqZ8B+74fPPw6+m8rDs8a20QH75Fo6edTScc5XrfRZU/sD2WUOMtCnptZJ+6Y8fJPtcgl801DMVxc+MAcH55yveiTt5NPLINpUap20XeYBQG2X9k3NedZ2mYddJk+4N/jqQgL1M7y6tAya2mTwlZ6RzmGiM/gy+DL42nqezcEuDb46wj6pJzqDLwPQUVVOrZNZO7iO7H7aY3KQgcGXwZfBl8HXNF81199zcHCpJzqDL4Mvg6/V7iO1Xebgmwy+DL4Mvgy+5gJX027KwcGldvIGXwZfBl8GX5N8pXMx0+di5pAWIv3wfJm5DJxwPw3ybf13gy+vLqNGpJ7oYj9S66SdfB5O3syXfZOZLzNf7RDNjFfbyZv1iaqSw+rS4KseDdtlHjIw+DL4Mvgy+JoRTrW7zE7e4MvgyyG3cV7D7J+BRy6MdA4LQy+KlmBhmHPYUVXMtwAXB6saGnxJNupD8yihFE5+2/D9F4V/Uxj35YA/NWa9oVmfvwB+w8qZnmmqlXIAABpGSURBVEPLYIfqbNI9Q5XiMshhaBnotTuHQr/fbozF0Dp5e0Dvj0dLDW2XlkE9+DnopO0SUssgugLbJewHnA18PhFm0AkTTwD+X2O+XLpSEzr/8QjgZ8ADwjmGQzp5CfHd4QzK5wJvDoM59ER369APgVApls6HGhJ4CHy+BjgAOLI6TuhZgMDH0MDjIcCLgAMrfTh+YBlo6HcEPgB8rQLj0gcdrTS0DNSP61Ofa6pzUV8XxmJonXwhcC/gQcAvE4QdLYPaGeWgk7ZLSC2DCL42ul1qrnwG8NhwBODQ7J/mylcCnwXeN8viOEfmS+Dib4C3Vh+hVcWNA+uh1bZYsCHOdbwtsAn4egUAHxkYFwEfnWWoMxWHOlhb7z4mONrbAL8HvhzAxyntorZzXX0jQD8fDsBH7NuPKwX/FXA+cM5cT21/058HPXhKAIMaC+nCT9o/au47BPyuU4GfWwI6KF6HGGtxMJQM1HEdFHsfQLqg9qoAAr8/oE7eCrgh8MQAxsWInjrgQe+WwYoKp9ZJ2yXkIANpxEa3S0UmLg/sUs3b9w0LQxEGmqeGwAyKUO0fFugHAVer5qz/CPOlojarMEOO4EuKdLMQ2rheJdDDqsnuPEB9/dsK3Z479/Q5+41iNRRqE8h4Zgg5iWF4BfDR2R+z8JWa5DSxCZAKVYsB27X63eND3xZ+wZQHiAEUyPg58EDgoaEvkoEOSI8h4b77oVW+ALEOJ31HkMPDGyucvt+v598lGJKAj5inR1Ug6CMDyiB+oxjQY4HHVRT704D7BTZwCBnoHbLJ3Srw9Wvgv8JKT4zoUAsS9cEyqEc7tU7aLmsGMrVvsl2CwI/mJKUlPJ/6/xVBO3QgzKAxEPv23ipd6SXAx0PESKTRJ8c555zA1w0CqPhRCHEptLNNmGgV6rpdYH76OlhbtKHCa3rPa4EfBoFpEMX4CFVrMDX599m0sn90AFkKvZ4WgKeYOIGdPSrGQ6DoSz12QqsoofdPA/8dwltRDtKZBwdGLub9dN2VcTJQ+PmsCnD9XWBZFNuXkcVcuK77MCoDAWGB8gj67lSxoE+udOI7Xb+48bxxOnmLYBcCPCdWRq5cj4MDSO+jK6N2KZv8y9CH+4dFymcqff3XPl4e8i5H7XKjySCKNrVO2i5r9nnUPw/tm6QPtsvVMtDYaE4SdlC7SYiaKVrVRxv1zz8N0YnfhpeJwBGRJNJgVcsFfIkqfGPV0fdXE/6dQ7hP/99s+wAKr4gJ6qOJTdJgaULTylqhz9MbL9LEu3fPzJfG46UBZCqcoxDXYwLzF7ty80ClKvTWRxO4U36V4tZiu8TyfGIEEGjS1d9j8nmX/ZgkA63yldcg4PeLAIT6MqpxMlC499+Cbr48JDwL+ImV7auN00kZ/DtDTqTGQMxk0+F02ZdJdikGWuFPAVGF4uX0osPp8v16lmVQSzS1Ttou6+jLOP88pG+SLtguJ8sg+h+NlRaJSh3qa56YhhkULZPdNufPS/1jLuBL6PCqwKfCSlchnbeHHQNiXEQdir7TpNNXkyDfFXJ4xH5JNpFdUv+eF/Jc+owfaxL76wBEBWw0wSnH6gfho5XzdMUgjz6Aj14j8KsJ9RsB4AhoCXSoXTOEXv+xwQx2PR6TZKD8rj4n+eZ3TJJBn0BnnBwn6aRsRXrYlw7EvkyyS9mG7HKIfDfLoB6N1Dppu6z9zzj/PKRvki7YLifLQKSFGCeRBlowj5I4Xc5Xa2EGRUY0T06MSuQCvrSav0ZIYJZw7hoAx2WrxPtrNbaOdim40Wfp/Vq9i0WIcXzl9CjU+LEB48ZK6ha7pxwa7exSDPubYdenmMG+wmxRHgJ32zXKOogFVPhRiffq0//2OQjh2ZZBLYjUOmm7rMvNpPZN0gXbpWUQXW8OOmnftKB/Tg2+lKAmcKOde8qliqyS8mvUlFA8unWzy7lfKxnlNv1ZlVR/dIjNKq9KchEAFBAb3b7a5fvjs/S9WlEJWGmHxsnhDyqvod00AiPqz9834tld9kPGrHFQMrmAlhLqY9z8poEJE/uocJvKLfTRLINaqjnopO2yTp5N6ZukC7ZLy6Dpa1PrpH1Th/45JfjSrj0Biy+GmkH/UiXHPSmUNRDbJcpOyfea8PsKr9wzhNekVKpnJfAT64SozIO2jj417PbrA3DEyVbA6n+qXWzKa1OSvZKXVcdJzJ+ozTuM1C/pui9K5BXw1Y92aii3TUnOquMkiltjobpnzfolXfZB8t/oMojyTK2Ttst6R3Fq3yR9sF1aBtEv5KCT9k3QmQxSgy8BC4EusSxKdhfro7wmlTbQjpKX9cT0RIXWOxRG024ErTKV16Vt9OqDmKgTAjjrEmiMPkvAQ3WjVMbid+H9yndTrFpg5zkhF00y6atJoZTP9J+B9VOcWjWEHlaNyXXDFtq39AiCLYOVkU2tk7GUyUa2yxxkII2wXVoGTfC10efLHOyyM/+cEnzp3QIcKhwqtkUATOE/MU7/NEBuk5RaOxEEcsR2afegttEr1KlEPf0M1XQkgZL8tYtMoc6dAtuk3X0CZH037Z55TxgH1SSJ5STEBCocO0SzDGopp9ZJ22Wt/6l9k3TBdmkZRN+bg07aN3Xon4cGX3qfdjKqRpFYHVXofn3Yri+2SUAsJnj3VUxVO/YU2tO/Al1KHHx1AD4CHioiqST3sbU5OkQhOqLl8LCL8x+qnZ3PDiE+yUfhvrjpoK/SGqoVJnbjbqF2lt6j3Z4K8x4VEnxVPFCbDvpqlkEt2dQ6abusAVdq3yRdsF1aBk3AlVon7Zt68s9Dgy+xO6qSrlWl6mipppaqZKtekApWCvBoR9/YirAdIABtj9ehlwJ+YpjEcumYFG3dV0K5dhQp4VylFfosKSGAJ1brn4F7hJIOAkIqLSEQpvISygGTbPra3agzClUv67jAsinkqtIB6peS7FU4U3LoK9xpGdQKnYNO2i5r5jmlb4ruzXZZn5+60X2T9CG1Tto39eifhwZf2q2hOhzKpVLFeB3Oq/wmDbKOzun7uBrV/4jvlHKrOrgYNlUpV87XUEekKL9N5SxUR0xjIPCpg5slG7W+AFcTv2qi0bmR+n7RySoi+7lQIyX2owO8O/ERlkEtmhx00nZZ725M6ZuiodguaxC80X2T9CG1Tto39eifhwZfAjg6pzAeSyPW5ythd512NKqsRN9N5RtUlVwAR5SqEux1ZJFyjlSYrc+K5U06WeGFWBVcJR600lOulw4T14GcfTcluQtsKtdOMpGhi/XTjlOdT9Ws7t9HX6R7G10GUa6pddJ2WS++Uvsm6YPt0jKIfiEHnbRvqufHzjHD0OBrdBJXGQOha9HMfZd0GAcgdqgYJx3XI3pXrc+yFmsBGG000AAr5NhnLa21+qCjGGLJh77qiVkG02FsDjppu6xLrKT0TVFTbJf1MTEb3TdJH1LrpH0TdCaDFOBL71SIS+ctSZmU/yXw1VfxznHTnYCOmC+xPqphJcYpBeCIx9UowV8nsr+tx1pa4+SglVU8skfMn5LvY52z6TChmyssg1qOqXVyo9mlvjceVt9kpIf2TdphrZSLZi1D22XNRG503yS93Gh2OW5WWZcy6Bt8aWJVodCzGvW6VDVa5x6pcryOz1Htjs93M4+veooMWMBKYc64e1KhrjeHnX7fCjlgOj5oiJIOzQ6qar12WWqXpyhNyeS/e6qlpXGWHM5vyEG/0xgoz+6V4RBS1TzTTsuh2kaUgeQ+ml84tE4q11Fnpcbwv8Z7SLvU9wrsa/NLzC9MIQPpu3ZYxzakDPRO6YF8gM601eaaONkOaZcqaK3TJZT+EVMuhrRLgU8BXvkhzRMCoUP7JrEZAnrNeWpIGazlb4fUyTgWsolUdjlOFutSBn2CL1VnVjhtz1CsUwU7fxMKmT59ALAjg7p3eKd2Ev4s5DNpd+P3B2SYBC5VWkO1zGTcasotUZkNlXTom/GTg1f1fh2QrRX2A8M7NQFr88Ezey5kq++1DOpxF8DQSQE6QUBsrxYBatppOqROakerynxo/AW2NfmqD0PYpfRRYH/02LAhZaCJVv4oyl9jMKQMmiBL8pBdamex8iyHtMsbh8Xx1UJFf4HhIX2TNlqptJDeqSR7/avNR+rXUL5JJxlo57VKDikKorSPtzZK7vTtnyPYUBRIstD7IwgeUiejb1I/FJVSX7TTfUi73FAy6BN8PTgAHIX3lMwtRycEe9JAtIocihLZtYtQiF61tO4ejHpIlktJ/QI8qhivmi1DfX/TqOXQtZng2tX7HxHKavR1ZNO44bUMaqmobppCXV8PxYRPC8V9h9YJLYzk2LUQ0cJAZVV+OsBuY8lAE66O7dKkpnNVZafaYCL2eyid1MLscWHxIyB4xzDpyUaG6oOYbgFA5bqKZfk/oebhUO/XWGhxGhkv+ShFAMRAxY1AfbvqCPoExDUXaSG4V/BR8WzZvvugsdf3igVVdOCdocyOTlcZciwEOAU8VeZH80RcqPf9/fH5zdMUNF8LCDUXJ0P0Y0PJoE/wpdyh7aoaWq8NuwpVU0uFPKXUQzSVstAKRrS+HL2+VTv5VMtLNb2GbiqtoDMbVdtLuwqHaqqSrSOC4gpOE58mOoFirTT73tXY/M6NLgOFV5TE/asw0YgVvnpVduWwHmvbjdMzrfS1y/fXIdylmm4x1DWEXsq5a0et2OCPh3NEv1GdbXrsEC8PAFAnW+idqvknwCG/pLI3Q+y41mfKLvWjSV9NQEynbCgVYqim3ebykWLflCIixkMLVZ0wouPE+m7y0WLbNMlrQXKXoIdiZlV/cIgmGxTjJTCuRbkYIPVJ+jHkKSfxW5V3+4KwMJI+DNVuEOYDvTOWP9LpJtKLP46E5/vu04aQQdfgS6tpnYmoiV3OVSsZraj035pgRC33CXyaSZpSEDn5dzSq12vVrSN8RPH3VUFf79XKWvlsqh/WXD1pwotnNqqIqoqaKg+rj6bCsWI0RldvquklJ6sK+pqEX9rHy0MOhZgNhZ5lxCqgq0luSBlo/MW2nhL0IBbOHUoGEq10Un0QCyvQ/dEQ5pUuyk40Aenv0tO+WtMudX6qwv/aQaaJVuFoAUIBMC0O+mijMlCOk4B/ZFj0fq20+zxVYlQGWmXrTFWFt8QyKDSuA+xj7lUfcog+aZxOatLX4lDpCH2Wu1HItWmX3wy2qm//YJh4pROKGPTVmnapRaH0TpP8/63O9D05gGPZSV9NNif7k/+NjNt9K/CraI3YaPlFyaNPm9S3aaOVvvtHIx/aXKSqELnstY8amKPzZbMbYsfVL7HjKvqtc3/7aKN2qfFXG1IG4/yz+tCrDLoEX3ErsEDFPuEIHxnV6wIAECCRcmul1VeT0ag4n/Jp9K+AhwZRVPIXAwumlc6Hey5kqlWEzkqUAxPobFLocbUnil+r7j6aHItW8XIkitk3nbnAkMJf+/a8s3Gt09+HkIEmU+VzaNw1wSrvT5Obxn4oGUQDFujTj5ge5Xsd0NjYIDZMv+trsplkl7INhZ0U6tDKNu4s60Mf5cTWkoHYPwHiT/Tx8kaZgqZvUohRTYfI6/B69U9g8Cc99UGPXUsn9XeFwHRNX35B7xhnl5pgxcjLT8pnKBwou+mjTZPBLcJ4faGPl4dnKg1Du8sV3hPjpnlQ6RgvquaF54dFs3yUQrJ9NvVDi6EXA/8+slBWCFQkgciKvvLOxs2X8XtvGTaBCRz1VQlgGmYYQgZr+aZeZdA1+NJKUqUjRN+K4RAAiEyPJhnl/miXVV9NBqMt+wo1ahWtkKdWDFrhK/Qmw5ex9Z1PoPcJACmUIwVXyDXuLNPvtepWYde+cgr0Du0yfUxgXHR0U8whkAxk1GIA+zo6SOO71unv+u6+ZaDvfHwAXRpvgXA5Ou0u1XcPIYM42Wl1q5Wj7E2TvfL/FGaSTgoca/Lr6zgrObhxdqmyJh8Kq/++7DE+t5lPMioD5bgo7CO59HWO6SQZyDdpkpeTVfgvrrr7ksdaOhlTI/o+aWOSXUoPFe4R+BQb1pdvmiYD2alAcF+6oLGVPijkq3CnNiPFhboYWOmj3i/Wpy8ZRP2KflphTuVc6qzfODcpZUebAEZZsS51c9J8qXcIBGtR0mfpobXsUguQIWSwlm9S9Ko3GXQJvjRg2j6ugqWa2AU2hFzlWBXD1+p6iCOE1A85MAlNKzih9j5p/LWMQfIVy6FzLLXK0qpy6Ka8DjlWGZESu9eimrvsm5gMTW56r/IIBEgFQpVHMUQuhWSvhYC2TYtxklMT4/XIsNIUOB0isVhOXiyo+qAzS9UvMcAKOSocO0Rbyy6H2HxiGdSjvJZOKs9qiGPFcrZLyUCAZIjjzSII0wJd/km+oo/Q3iz2HTeECXhqodwsATPL/YteM26+FDAS+NS83WfL2Td9pE8ZdA2+NIgK7yh/Q2BD29iVW/SDnlcy45RD36b8s4cExkOr/L4VaZKSKqyk1Y1ofdHdfTNvo/2I8XMdWq4fHWU0RFMehVhIgXEBD7GAynPoM7en+V2xdpTAtxgvATFtoVbuVZ85f6Oy1SkK72psX9emD4V+ZdxDtBzs0jKoRzoHnbRdrlidbEM7fgVKleMVd3wOYZfNd2i+UiqISAMBQTE/fTNvo+9PMV9uWN/UNfjSYGrlomRehTqUqKc8CyWxDrGqi8oUk5n1/1IoHRjdZ4htEviL1bKjYWk31xBMQ+xPs3q2QitiIPrKLZokA7FNyqUQ4BDoUbivrxDbuD4olKCNHsr3EugT+BQQHLopDK98EoU1lNwuOQypkznYpWVQa11qnZQ/2uh22TzhQH5SDIzA15D+WbrQjETov7U41MaHIRfoqefLDembugZfUh6hduW39FW1ftqkqZ00ynUSfSsF7juHorlzptm3ZlXeIYFn7INW2EcE4KO8Ae0ukzyGXE1JBjooXGHnFG1UBin6oHc2dVKHmQ/dcrPLjSoDjXsOOmm7rHcYR98k8KX6e30CnniMWvMdo5X8h/YLo75piPly9Bs3rG9aBHwpPi9WSwnssSm/Soo8xAHV46rhKqFfgEOVuodiFUZ3zkgWQ1YmHlc9XisJjYEAcJ87p+K4C+yqXlhMXNXvh0jYjO/PQQbqSw46abus61Sl9E3ShRx00nZZL8RT+qboo1RGY/ewCShufhryNAP7pjz886VgaV7wpWQ8lZNQaFG7RZQ4LEYlHpUxROLiuGq4487N63s1MWnnTN/vjc+fVD1+KKZLYFsnB2hnocJ6MXF1iNVkLjKI/Uitk7bLeidbat8kfbBdWgbRL8gXKtQsP6kTDQQIddzdkM2+qd5hP3qKQArMcMm4zwu+otLI0Y3bJjukUqWqhjv6jZJFyp0zqarHRznExNXR0hpD6kJqGcRvTa2TtssahKX2TdKH1Dppu6xJASXVp/RN0TdIH1TrUsfdDbHre9T/2jfVJVVSnCKw1Vi0BV/jTn9vKraKmypufHZPM248dV05I80yAUNVw42fNakq75A7Z5RDIHZLyeuRaRyyery+VaVEtC067hyMO0yVT6HdhdplqOrMfbXUMtB35aCTtsv6VAkBLoV0Yl7NkL4p6nhqnbRd1mArtW+SPkw6YSP6aR2hpA1AOgmlj2bflId/Hju2bcDXuNPfVcFeE7+eo5IOqtCsfKs+EheVx6SjipTL9exqVbtjqNkU6dshquFKiNOq8g6xc0a5ApK5aGwVp1T9LFVuV+h3iOrxmuhUHV3ASqVFNAbaTRhzGXQ0h/L/VN+sr91DqWUgXchBJ22X9UkGYjVUlFJ1BZXvOKRvis41tU7aLmsQnto3SR+mVfK/VijDpB2WfWyCsm/Kwz9PBNVtwNe0099VDVZnBqqWUh9NRvWAUCtLz1fxUtVE0UHRAmRDVMON4GutSv5D5DoJhOr4Dx2MLBbu3eGMRiXXD1FBX8VrdVahjk+KBQIFBHWMj8CWjosRAO+T9UotA+lCDjppu6wXfWLCVaVeizDV01M5Dx2WrYmtb98U/V1qnbRd1oW1U/umCL4mnbCh0wz6zo+2b8rDP3cCvlKf/h6rQwt0xB18KhaouihiXYYs55C6Kq/qqKkgX2QZldyrjQ/KI9AxFX03sWvKW1AB1XgsisZAtbz6PDi9+V2pZaC+5KCTtktILYOol6l10nZZM/+pfVPTN4w7YWOI0wzsm/Lwz52ALw3mM6vSEilOf48fcJ1QgO5VVZjhqLCq1c4Rhdz6PAtsVICpq/Lq/TqwXI5GQFB5VzrWSezfp/pGXuH5ymcQZR6r14tx03+reOgQ1eNzkIFEkVonbZe1k03tm6QLOeik7bLOtUrpm6ILTn2agX1Tev/cCfiKaD7F6e/ND1Cyog4FFuBQfodyPcSG9ZVbNEl4cvj3CflnKSr5x2RiHdAsxkubHAR6dGD3UE0bHRTikfzFgomBEBAeioXMQQaSdWqdlC5udLvMQQYRgGlnne1yY8sg+mD5KJU3UNHvFCds2Del989j5+M2OV/NBwx9+vto59VvxfZ1RMY3EhxEOhS4meU9iu3r3DzlvZ08yw0dX6Ocr+uGBFMV3O1js8W0LqeWQVyYpNZJ22VdT0lHOCkHTCc79JHMPE0f9ffUOmm7rPNRU/umWXSl72tymC9T22UOMthqnOcFX30ri59vCVgCloAlYAlYApbAupSAwde6HFZ/lCVgCVgCloAlYAnkKgGDr1xHxv2yBCwBS8ASsAQsgXUpAYOvdTms/ihLwBKwBCwBS8ASyFUCBl+5joz7ZQlYApaAJWAJWALrUgIGX+tyWP1RloAlYAlYApaAJZCrBAy+ch0Z98sSsAQsAUvAErAE1qUEDL7W5bD6oywBS8ASsAQsAUsgVwkYfOU6Mu6XJWAJWAKWgCVgCaxLCRh8rcth9UdZApaAJWAJWAKWQK4SMPjKdWTcL0vAErAELAFLwBJYlxIw+FqXw+qPsgQsAUvAErAELIFcJWDwlevIuF+WgCVgCVgCloAlsC4l8P8BZyeRxPpSCQ8AAAAASUVORK5CYII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4" descr="data:image/png;base64,iVBORw0KGgoAAAANSUhEUgAAAl8AAAEvCAYAAAB7daRBAAAAAXNSR0IArs4c6QAAIABJREFUeF7tnQe8dUV19v/7hdcCWEAp9hqjQGyIvWH7YgHFgD2gsceaRMUW4xeVCNZP1FgjGEs0GI1o7AV7QxEjNqwoIFJUUKS9+9sPe4a733PPuefsc/beM+feZ36/+3vh3l1mr1lrzTPPWrOmwM0SsAQsAUvAErAELAFLYDAJFBPetBfwOWC78PdnA4cBRwEHAfH/9edFfjfYh/pFloAlYAlYApaAJWAJ5CCBSeDrrsA3gHMB/fc5wNWBA4CDgSOAIxf83XE5CMB9sAQsAUvAErAELAFLYEgJTAJfzT48AXgH8CTgROAYYF9g93DRvL8Tk+ZmCVgCloAlYAlYApbAhpLANPB1NWAf4F0hvHj0CPgSAJv3dwZfG0rV/LGWgCVgCVgCloAlIAlMA18x5KgQ4SEdMV/7A7cCXtdyCHYNOWg/bXlfl5erD2cBF3b50JbP2gzsBPy65X1dXr5jkIHC0imaZbAi9dQ6uQOg8Tg7hSKEd1oGtSBsl5ZBNEPbJeQig9OAU0f94zTwFUOOmmQVauwi5+u1IYz5zZbOWizc9sBJLe/r8nL14Uzggi4f2vJZl6ly7q4ybjBbPmeRy/V+yUC5gCmaZbAi9dQ6eQVA4yG7SNUsg1rytkvLINqg7RJykcHpFXl1Xhvw1Qw5xvsW2dk47t42zlr9EZL9UZubOr5Wmw7OyAB8XRU4peNva/O4HJz8RpdBHK/UOpmDg7MM8gFfG90utRBJLQNpg+0ycxlMY77aTMh9X2vwVUs4B+M2+Eq/wjb4WvE4Bl8GX1Eb7JtqSRh8ZS4Dg692kDG1kzf4MgAd1djUOmknn4eTzyXsmJr1Mfgy+Mop9DrRPxt8GXy1k4BX2LmssM18mfkatV0Dj/SMdA6RCTNfSwBADb7aQY/ULIOZLzNfZr5W22xqu8yB/TPz5YVh0zJy0EnbZV2cfmyeuMGXwVc7CdjBmfnaWmPs5B12jBqRA+tj9m8JWJ95Jp057snaNxl8tRvR1EjezJeZLzNfZr4meS0DD4cdo25kDTzaTbtzX521DAy+2o2rwZeZLzNfZr5GvUYOTt5hR/smhx2XyDcZfBl8tZOAHZzB1xI5uHmUe457DL7MSOcUelVfctDJ1GRF1jIw+GrnaVMrk8OOdvIOOzrs6LDjZL/t0Gstm6yBR7tpd+6rs5aBwVe7cTX4MvNl5svMl8OO4/2mE+7zKIJt8LUEANTgy+CrnQQMvgy+DL4Mvgy+JvnNHACowZfB1zzz+sR7fLyQQ25ROXJwcKnDG1EWqdnYrKn9Tj3Q5IflIAP1LrVO2i7NfDWtxL7Jdb46c8GplUkfYgdnGdjBbW3Sqe3S4MsLw5wWhma+zHx1Bnr0IDNfdnA5ObjULIOZrxX3YvDldIBc0gFyWBwbfBl8GXx1KgGDL4Ov1Qpl4LEGtd+D/Y17pJkv+6acfJPBl8FXp67PzJcdXE4OzszXEji4Tj3Q5IcZfNk35eSbDL6WwDd5t2M775yaZVBvc6C1UwMPy8Aht6blprZLgy+DL4Mvs/Lj0IQP1m6HsSZendrJG3zZyY8qZ2qdzAF4WAa1VnhRZBlE/2C7zLzQrJmvdqgstZM3+DL4MvjyCnuS1zL4MviihBdvgX1/D5/cEf6h3RTX6dWp58usAajBVztdS61MBl8GXwZfBl8GX5P99roDoCVcDrhJ2PF/JeCKQPx3R0A/Vwa2BTYBd78Ijt0W7lKlqRwKfA04AzgN+FUBf2o37c19der50uBr7qHb+kYn3Bt45JRXkdrJR1nYwXm3Y9SF1DrpXMwFc3JL2B24BXAzYI8Auq7XmAp/A/wu/PwWaP6cD9y8Alv32QI/2gR/FkDX5YHtG8/Q/acGMBafpX/PBI4HvlnAyR3M2/ZNLrLagRrVj0itTGa+DEDNfJn5MvO1DpivEgSqbgncDtgb2CuApHOArwP/C/wA+C7wvQJOn2UmK+HIEvb9I3x8B3hovKf6/XUDe3aNMJddFdgpsGhi0gTebx+uF8gTY/YtgTHg2ALOmuX9jWtSz5dmvloO2KTLzXwZeJj5MvAY5x/s5GupmPlKLIPfwF0Phd+8qgZMl7ayDhXeJgCtWwP62Rk4LwAtAR2BnG8U8KMO5sy5gUdZM2+3DWDwL0Jf1aVPA/8BvG9GIGa7NPPVgSqb+WoK0U4+sZP36nIrm7aTN/iKCpHMN5XwxQZz9FLgwhA+vClwHWBLYLO+GlglAa7vFvXvu25zg6/RjpSwGbgX8LCKCbt/KHf0b8onK+AXa3Tcdmnw1Zlep1YmfYjzKiyDpkKn1snOnPwCVmoZGHwtDL7KujTBdiH0pxwp/Xf8Ud6U/lv/xh9dI93bFbg2sGdDhy8CBLLEgJ0YWK2vD5js3otdlvW3H0i9i1Kg8k1Vkv8/F/CrMfZruzT4WsCtb31ramUy+KrHwwB0RS9T62QvTr6lxVoGBl8zga9yJYn9BsANgfjvtdbQOYUGR3/+CJxLnYelXYS/Bp5WAkV9DvHBBby9pR53eXnvdlkxffcEnh1Cqf9UwMtGPsB2uQD4OgQQfSoBHwYcBRzU+H/JepHftVE253wZeER9Mfgy+DL7t9p7Jgu5ha4kt8t3ws0fDj+umJlzynqH390DOLhVyGPaoZq/VGrh+9Vc9hPgpPCjewSm/tD8KUAga6ZWwnXOh7/6Npx2G3jXTDf1d1Hv4Ct2vYRHVKUuXh2A6GOLOvyqZvA1J/gS8Lp3lQB4v6CU+1bx6gOE6KvEziOAI4Nw5/3dcS31zuDL4Mvga7XR2MHZyc/E+rT0t/Ncngx8lTXIEuDZ5SL4zrbwnapswgNC7atvhxwrhQG/WsAP5/m4Ge9JJoOR/g0GvvTest488JpqV+aDK/D6TCXmvwx2fVa9Y/OCGWXX9WWDymBC51sfL6Qtr0qoEy2r4mza+SDGS7HrYwABMdUjUZv3d2LS2jSDL4Mvgy+Dr3E+wwC0lsqGZb5KeDNw1y2w86a6AOm7qxpZ76kS4D9e1CHDodqGBF9RuGVNzoiYuaRdAIddto6cpWhLCb7Eel0TeE61HfZ1AWAJbB09Ar4W+Z3B13zqmINxb1gn3xiy1DKIXTHwMPMVdSG1Tg7umwLjIqblaRLCRXDSJrjCNnUCfIo2uAwmfGQy4FHWYd+rXAi/2Ba23bRC1Aw9Hslk0PjQ1syXwNe8jJbeO+1eVe99ZcuR2C3sQtHApmpi31QFOBWNqu+WccvJqkJxqqbCfJKBciRSNMtgReqpdVI5NBqPtgUYu9Qby6CW5oaxywNh85Hw1O3gkIvgq6fBK64A1z4fbn4SHHMH+EyXCtbiWTn4JnU3mV2eD2/YXCfj73IxfH9zXUA2RUsmg8bHRt+kkwi2apPOdlRYUVtJle/1pACmdOO8+V1Cf/He11e1T94PnNByNLSdV1t9f9ryvi4vFwAU+FL9llRNNVcEvrTDJlXTWWKSQSrwZRmsjHxqnZSD03icnUoZAcugFv6GsMuvw51uAS/fAhd+C555G/hyQ/c2hAxmsLVkdvkc2PEJsN95cL0bwcNOgcOvCW+Zoc9dX5JMBo0PkW8SUbLqdIK1DtaOuxi1XVZxXLVFdjaOu7eNsJ3zVUsrB1p7w4U3xihqahnELjns6LBj1IXUOtmrbyrrxbfSYPavPviF2vhVwMUjtrmuZdBiwswi5HY63GBn+ER1TNJDi5p0GbJlIYOQN78qWrYW+BpSSLO8y+DL4CvqSa9OfhZlzCC52eBrZaAMQGtZrFvgEY68Uc7xL7WjrpjM/K9bGczol+Jl2QCPEu4bNkDctYCvtPyORS7PRgbjUpUMvtoNbWonb+bLAHRUY1PrZNYOrp15z311DjJYl+CrhE2hruTzVEm9Sj05vLikssHEZvBViyYHnbzUN5Xw1KpTYitvX9Q11oZoWclg9IMNvtqpQOqJzuDL4Mvga7XNprbLHJz8ugNf4TBqhaquq5zhAr41g7s2+MoQfKlLVdj48FB7bc9imE1rOdhl692OM+j44Jc47GjgEZXOYccV8zPwcM5X1IZ1AzzK+tifj1Ef3LxfMfvmnnUjgwVn2OyAR3nJyUuXVL//dAHPX/D7Zrk9Oxk0O23ma5YhzGeiM/NlAGrmy8zXJK+1LoBHCXcLO+L/pzr65xFjkurX8trrQgbtpqWxV2cJPEr484r9Oh64VVEfOt5ny1IG8YMNvtoNfWqWweDL4Mvgy+Br3YKvsj6a5l+q8iUvqXK7/qmde77kaoOvWmjZAo8SXhKOLty7JbBuqw7ZykAfYvDVbjgNvmp52cGll0HU3NQ6mbWDa2fec1+dgwyW2i7LuoSOjrR7SGC7/mPO0bBvyh98Xbbasfo94I0FtD3ppo1a5GCXzvlqM2JrXJt6ojPzZebLzJeZr3XFfJX1QuYj4Szh/Qs4dgF/bfCVOfhS90q4a8jpU/L9jxYY77VuNfjqSLBOuDfwiKrkhPsVo0q9IMjawXXke6Y9JgcZLCXzVcKegHK7/qBQVAE/mybsKX83+FoC8BUAmAq436iA2y445pNuz8EuzXx1NLipJzozXwagZr7MfK0L5quE/QCFFz9bHWH3oBY7Gtdy5wZfywO+rgr8sDqy7ykFvLOjObr5GIOvjoRq5svAw8yXgcc4d5J6UZSDk18a5ivkd70UeDrwSuBZBWzpaJ4w+FoS8BXYr+dUpxY8JjBgo0dFLaoSOdilma9FRzHcn9rJm/kyADXzZQC6tMxXCTcB3lclW2sxfVABx3Tkm+NjDL6WC3xdLhwZ9ZwC3tyxLhh8dSRQM18GHma+DDzMfE12qFkDj7JmusR4fSHsaDyto7mh+ZisZdDD9056ZNbAo9npEp4B/B1wnar46kUdyihrGbjURLuRNvNVy8sOLr0Mouam1smsHVw785776hxkkK1dlnAb4P8BNwfEcLxqbklPv9G+aYmYL3W1hMsDvwKeWsA7pg/xzFfkYJcOO848XGtfmHqiU++8088yaGppap3M2sF1ZPfTHpODDLIDXyVcE3hZqN2l8OLTC/jJNGEu+HeDryUDXwGAvQB4eLUB48ZTDk5vox452KXBV5sRW+Pa1BOdwVc9OAagK0qaTCdLeO5FsO/v4FNXHeastq1Ms4T9gf3PgcsX8N4rwH92ZOczPya1DEY6mgx4lPCAi+GBp8MvrwYn6jxG4P5VXpfA1pML+NTMQl3swmQyCN3OwTepK1kDj9EhLmEn4GTgwKIuPdJFy1oGDju2G+JkE12jmzkYtx3cBg47lnD9cDzIay+EL26GO1QhpQ+EWk07VGzH9uFnu8a/+u8rBz3+UxV+Oj/8NP9bv9P/6+e8ahfcH8NP/G/VgiobtvBQ4KILYdttoSjgXe3MeeGrxew8+iL44ra1DBROU+Xu2N/47+i3xm/+U1HXt1qolXU47wUXwR7nwwd3qI/oGayVcCXgpyX8ugob3RDYNhRN/dceEuqnfZd9Uy2hrIHHuEGsiu0eAfx5AfeaNsgz/j1rGRh8zTiK4TKDr1oQdnDpZRA1tzedLOF6wE2rQ45vRl0M88bVTrW/aJrMFvjhJrhRSKL+cQBgAhTnBuCk/27+CHgIiOmIEf1ot9Pof+t3uka5IPo3/rf+f1Pj/QIdv78YttmmBnw6sHfIptX6X2yB72+qZfNzgcFGfyPYnKVPEZBdEECp/m3+t4DopHZdYKctcMYmuA7wniqB+XfAOeHfMyv26QzgN1VNpUv+u4C5kt3LGlxdA9i7AljK5bolNRgXKj5lC2zZBj5SwONm+egerrFvWl7wJd1StfubFvCdDnTD4KsDIeoR3u1YC9LMl2XQNKlOwFcJeo7AjCZUTayqOr1jYKFOqIpgKpT03SrM922xHAWcVMJ7gX3Pg49tBw/oyM5nfkxZ75B61AWwuYS3Xg5ePvPNHV04iwxCQnETaApcNkFnBJ+ybf3o/5v/xv9uAs/mF9wJ2ONC+Nm2sFdIWhYDqclHP7sAKmg5CgYFkH/b+DkbiD/6m3yugFb8kT402/+GAqmfA/5abOiFcNJmeGxR72hM0Qy+lhR8BQD/X1ogFPDYDpTH4KsDIRp8rQjR4MvgayHwVdbsyK3Czy0Ce7FzeOg3gK9UOTvfrIDVcQUIeK3VsnZwHfmeaY9JKoMKAO5eMY3PuBD2PA+OuRK8aFKHS9g1ADGxdvoRINOPQocCV/FHTOLvqx1oZwVAFv8VOBN79s2i/tul7Y1wpcfXDOQp0wTW498NvpYbfN05nPl49aJeCCzSktpl6LgT7hcZwca9nbAMC/YlGfgqYZsqtPOAM2Gvn8IH9oavLfgt896eTAaNDqd28rEra+pkWbMoe1UO7XaNH92jfCQBK4Gsb4V/v1PUoa42LWsH1+ZDFrg2Bxmo+6l10naZx8JQupCDTs41X5Y1w/62YnEmO2sZOOerncedS5navWLq1ckcXAl/A7xhC/yqgO0KeEkw8l+HnSpa8epvW62Ip35R+wuSySAX8BVA1QNOhB0/BO88pM7vUd6NWJDIZikJXGFENeVSCCx/WT9FDbq6aFk7uC4+cIZn5CADg696oAxAaznkoJNzzZdhnnleATeYwfbWuiRrGRh8tRvduZSp3SumXj0Y8CjrXBHlkygHSIm1ooTFpMSmQ1FPD6EKOb3dwh+UPKyieUpAFqvypRCm+NnUr5vtgsFksEZ3kjr5Et6oPBuxkSWctKkGvBojJacLiCl8+NUg+y8Vdaioj5a1g+vjg8c8MwcZGHgYfDVVMwednGu+LOt8yFNV92vBshNZy8Dgq513nkuZ2r1i6tW9AY+ynrjvCtwduGfY2aZdVgJQXw87uZ4GbNb2+s1wx9HelqBEX+WSRDAmwLZPYGAEEJRPJPZFzxMDo7yStq03GbToyCDgK5yF92fUu8z0r360ItQON51GfJ6MuKgriAtwfVvJ8C2+Y9FLs3Zwi37cjPfnIAODL4OvdQG+9BFlHVXZe8GyEznYpXO+ZnSi0y5bl+CrYk4eUe1gO7gqF3CPIAABpI/rp4AvNoWicNfn4DZ3qQHZJaGuWVrY8SUWLYKx24f7tKX42FCq4NNFvR1+Wls34CsUFxSQij8CVgJaKt9wCcAKTbsNBaq+D4hBFKA9UH+7EF55GfiHaULr6e9ZO7ievnn0sTnIwODL4Gs9gS/tsP1lVTblJkXt8+ZpOdilwdc8IzfmnnUDvkK9HtXieVTY/aQClUcDnyymg6pOWJ8S7hbA2F0C4yaRC4x9EviEQFlRF9rcqv0W7vHqqm7RC4ev63RJP0rY7QS49c3gM7MA0MBeqWbWnzdAloCVficHoaZaWAJV+lGhTtXMUlj3x0Udvl3VStjjvbDLg2uA3DZRviOTWN7ckq4EkEl+jcGXwde6AV/Bz+rEChXuffKctmrwNafgRm9zna9aIguxPiU8uIqnPz4wJ5rk31AVSXx7Udf7mbV1Ar5GX1bWYUwBMjFwYsnUBEKULK4dMD+otr0r7LlH+Nv9C/jgrJ3u4rqyPjblv/WsLXD8ppoxVJhVpRokF9VTUimHyGBdq/FeyVvHrUSQdem/lYNREcx5WuoFQdYObh6BznFPDjIw+DL4Wm/gS1ESHTWkshPzpKfkYJdzMV/anq7ieWoSwnHVSv2oavI4qCq8+Oyq+vRh4W+L/K6NnzP4mhN8hZCfANezQnL8fwBvXaAQYi/gq6kMZV0vSIU+tXtPFbQFuFRlXXog9unioj6GRuBMuWQCj7EWkQpELtKURhVrH10R0I/qIOlfgSkBYJXdaLZY/0gbELTZQIBRQEuhwp8U9bllfTSDr7pArMDrRmb/DL4MvtYV+Ap+XuktIgd0dFfbtrTg6wlV7sk7wjEh+uh9gQNCbpDOYDpSiHSB3wnMtWkGXy3BV1mHtP62Co0pH0hn4r2mqnb9+g6K1/UOviYpRsXcfU95UkW9E/NNIQdKQEl9igUitXFgkbYlFJjUaisWmlRYUP+t43WeWMJvSjh3E9xmxjy1Rfqz1r0GHgZfUT+S2WXowEKsfEcGYhnUgswaeMw61iEf+dACrj3rPY3rspbBpN2OkfXSalLsg7Z9HhKOGDkmADExEmpKBJ7nd5E5m1WmBl8zgq+yZm109MpTAiNwWAFvnVXQM1yXzMFVJRaudh4ceDycentQTsDgTblqp8FeX4QPHFAzXCmbwZfBl8HXigUm800ZAdB1A770ITozVARCAe9u6WiXEnzFbxQI06R97+osspeGhOwm0BIAU5L2PL8z+GqpSdOMO4CuZ1Tht6eGpG2tGC7JT+q42cGlL+YYh9Tgy+DL4Mvga9TFZw082sxHZU38PKioT+po07KWwSx1vhR+VE0mJUHPy3JJYPHe+4dikAqBtWk6k0x5QMqjSdVURFR5RalyS/TdovaV4H1aFMLT4QovgCdeGZ5wEZx0Ehy+e71jsK+m90sGi+ZWzdu/VTKY90EL3JdaBrHrqXVSdd00Hn2farDWUFkGtXRS66Ttcox/XsDHLHLrurHLx8H2b4ATT4SD94TPthBKLjJQ+STlAm/VZgFfOqT19eEQ3i5yvl5b1e54T3VG4PEthKhL5WAFvpRgnaop9KlK4anBl5inU18JV3wMPGkH+NuL4cenwaHXqutz9d1ycPKXyKDvD13j+allELuWWidzcHCWQT7ga6PbpQBoahlIG9aVXZ4LL7gs3G5zHYWbteUiAwGvVdUEJoEv0XwKM6ppa73CimqL7Gwcd++sQtR1Gz7nqzpK5kUlPPCPcPL2dbmCh4Tw4osWPIahzTjoWocd08sgjpnDjg47Rl2wXaa3yxw2HUgfsg65tZ1wQkqNcr/uUVW913F1s7SsZTAL8zXLRw5xzYYGX2VNZ59zMXx5m7oGlhTxsQV8dAjhj7zDTj69kzf4WlFKA9BaFrZLyyBaRdbAY545q9q9/wrgdgXE01GmPSZrGRh8TRu+rf8+uJMPZyUqT05HAP2lDlHeAttuU9fpenG77nd2tZ18eidv8GXwNWrQtsv0dmnmqye7LEF534r4PLKoU5emNYOvaRKa8e8bhvkq6zCKwr33rQ5Lvl8ocKuyClcs4Z6/h59XFT9fWNRV31M0O/n0Tt7gqycnP4dB5eDkzXyZ/Wuqbg462TlZURUMV5WEhwE3Luoj2dZqWcvAzFc7T9u5Mun14XBlnW+ocOL/CVXdv1xVdRfgel8Bv2h0M4eVlcGXwVdUyawdXDvznvvqHGRg8GXwtRHAl04a0TFtH6vOvNW5xAZfc7ut2W9cN8xXWVdnj4dJ76OT24MYBLjeD7yzqHO6xjWDrwXPt5xd5da8MjUANfNl5mtUQVPrpH1THr5JepHDgqAvskIEhXKd9y/gA2t46axlYOar3Uw8lzKFvC0pzN2Be1bHNt2wOjHgvOq/v1gdcH1s+PfL4azCaT2yg8vDwaWe6Ay+DL4MvlZ7y9R2mYN/XtfgSx9XgkpWPTyEH389YdI0+JqGJmb8+1IxX4HdknLoTEyxW2oqfKoicZ8tauA1T8vBuO3gHHaMupu1g5vHwOa4JwcZqNu2S8tgQ9hlCZcDTlDdz2Jy7a8c7HIiYWPmq52nncp8lXWC/BOB+1AnBP5XVaD2Q8D/FN1UhDf4MvPV1NqpOtlOxVtfnbWDa/01892QgwwMvuqxMwCt5ZCDTvbqm0q4dXX04Ver016eUMAbx5hu1jIw+GrnbCcqUwl/WVXgf1l11uWegd06UpX8ZwwltumFwZfBl8HX1hbTq5OfwThzcPIGHgZfTVXNQSd7t8sS/qn66BdWedJ/VsBJI7aatQwMvmbwrI1LVilTCC8q/nxgtVvxU8BzivoszL6awZfBl8GXwdc4/2LWx8xX1IusgUeXk2MJXwOuDNy5aJx5nDv7Z/DVTgu2Al8l3DXsTtwWeHJRH7/UdzP4Mvgy+DL4Mvga72kNQGu5bCTwpXxwbVy7OAAwHWSdvQwMvtpBpUvBVwmqOq9trioPccAapSHavWH61QZfBl8GXwZfBl8GX2vNFhsGfEkIJewW0n22qIxTAQJgWcvA4Gs62Fk10ZVwy+qAzy8An1MV+qIuGzFUM/gy+DL4Mvgy+DL4MvhqSCAAsM+EX92hgAup54ozh5qcx7zHux07Ev7VvweXuXEdY/5qUZeRGLoZfBl8GXwZfBl8GXwZfI1IoISdAwO26xb40x/go1eExww9SZdwHRWB/QVc6Vx42x5bn1JzSXfMfLUblatvgQ8WsD2wd0elI9r1wMBD8jIAXdGa3ncUTVHQrKn9tsY15/U5yEBdd76TZRBVOAedTOKbSthfJZ5KOLUqQaF8sLsVEBmxOU189ttCUfW3V+Wlbn0hXLQJPr8t/PXoEwy+ZpcpP4cXXBueWdXtulUBP2hxa5eXGngYfJn5MvNl5svMl5mvMRIIG+E+swV+tgmuCxwDPDrkgS08Fwd27XoqbxFOq7kRNdMlsLkrsF18ySnw0qvBvpvqElRbNYOvGYairA+73r+ER2yBo7eFR85wW1+XGHwZfBl8GXwZfBl8GXxNkEAJr9oC+10MZ26GvakLnB9awL/MOjGXsFc4d/nGwB4BaAl0KfKldlY45PvH1VFHP6qKq+uYI/2cFo4+eqouugAOvSw8z+BrVsk3rivrKvVC0De9GD62Ldx3jsd0dYvBl8GXwZfBl8GXwZfB19qz6iWh17Le9fg06tyvHaoj/44DTqxqc343HFG0GRB7dW3gmmGuv0V49Nnh2u9TR7t+Gn5OKuB3a72+hKv8Pez2qhqYXWDwNQcEKutzGK99AZy1Gf6wCW4/x2O6usXgy+DL4Mvgy+DL4Mvgawbw1dztWNbEiX4Erq4FXAM4h7o6/skVQPtlAFffqaJd3x4p2jrPHO7djvNILd5TwqGqXL8FTr0IXnNZeOkiz1vwXoMvgy+DL4Mvgy+DL4OvluBrwbl3ntsNvuaRWgN8CWztX8A+VSX7M8ZRiIs8v+W9Bl8JLOywAAAgAElEQVQGXwZfBl8GXwZfBl8GXy3hw3yXa8uo4rWKnw7WStgUkuheXMB/GnxdInpvaU8vg2gDSbZzNwxww25pz0wGtst6QOybajnYLjOXgXc7ToFxIUb8fmDnUN/LzJcdXA5O3uBrxXYNQA08ojYYfBl8RV3IGoAafE0HX0frkgIOCHU8DL4Mvgy+Vuwmawc3EEWegwxy0EmnROSREmHmawkAqMHXGt65qhVyJeoDOpXv9WGDr0uF5dVlegBq5svM16j3sl2mt8scAKjBl8FXp+vOwXO+yro2yPNVtbYAnZaeOrwhgeZg3Hby6Z28wZfBl8HX6inGvmkJgEenyGDyw3JgpL3bcZ7BLuuiau8v4NnhfoMv55bkklti8GXwZfBl8DVpassaeMwzH89xT9YymBZ2VHl9HaXzlPDhRwEHUYORwzr4XRt5Dsp8lXDLUAn3ugU61vGSZvBl8GXwtbXVZu3g2jiYBa7NQQbqvlkfyyCqcQ46mXq+zFoGa4EvgZ2vAJ+tKr4eXAGRfamTzvXfR1Ql+I8MYGTe36nEf5s2NPjSN96ygDs0OplamdQVhx0tg6bdpNbJrB1cGwezwLU5yMDgywvDpgrnoJP2TWsQNmuBrxcBXwPuFZivQ8IZRzohXEBs9zDSOiNpnt9F5mxWnzcY+CpBZz0p0f4ZBbzF4GvVEHmFnX6FHQfFDi49I53DRGfwZfBl8LVErPwk8CVwpXZKI+yokKPKLjSBlgDYPL/bEzh8VtQVrhP40mniOoOp13Y+7HcZeM/xsMst6nOfcpnozHzVI2H2Lx+dzAF4GIAaeESL8MKwloTtMi8ZnDcKWsaBL1WR/xBwl8bFMeF8XpZLj4r37l89/1ZV0dLXtURQu1aAbbtw6GXLW9td/ns4YhNccYc6xNps6sNZwIXtntjp1WLldgpV9zt9cIuH7RhkcG6Le7q81DJYkWZqnZS/0Hic3eUAt3yWZVALzHZpGUTTsV3WJ+Lk4JtOA06dBXw1r2km3HeV8/VaQCzaN1s62EGYr7fB5kfC6RfCUy8D/z7Sx9QrbHXHrI9l0FTL1DrpFXYeK2zphFkfyyD6BttlHnYp//zrcedBe7fjCLoqYb8QSr1KsXXIUVemnugMvurxMgBd0dvUOmknn4eTN/iqbcIAtJaD7TJzGUwDXy3JqV4vHyThvoS3i74v6k0Foy31RGfgYfCVm07ayefh5A08DL6avsF2mYddusjqLLAw7HI8E3hyUYOw3CY6gy+Dr9x00k4+Dydv8GXwZfC1tXfM2jeZ+WoMVgn3A/5L1PWYkKOuNPNlBxc1JnV4I/YjtU5m7eBmWXR1cE0OMjD4sm8y+DL46sCdrX5E72HHst4IIOAlEDaupZ7ozHyZ+TLzlR8jbfBlu4xamUM+qvqSg06mni+zloGZr2AyjZDjU4oahBl8TcbQqVmfHBxcahmY+VrRTzt5sz65MNI5+CaDr1obDL464sF6Zb5KuA/wgTVCjvqM1E7ezJdX2Ga+zHxNcqmpFwQ5AA/LYAmAR0eYYNpjDL6mSWjGv/cNvt5WFX7deY2Qo8HXykDZwaXf0m7my8zXqOu0Xaa3yxwAaPasz4xz/qKXGXwtKsFwf2/gqwSFX1Wh+2lrhBwNvgy+mqqceqIz+DL4MvhaPbmktkuDL9tlUytdamItAFjCbasDxL8U6nv9bo1rHXashWMHl14GBl928gZfBl+TpqusWZ+OCJlpj8laBk64B0p4EXD3Am4/ZTQNvgy+ooqkBqAGXwZfBl8GXwZfkydtg69p8HTGv/cZdjxOyfZFDcLWagZfBl8GX1tbSNYObkbfsuhlOcjAjLR9U1OPc9DJ1PNl1jLY8MxXCVcFfgPcqjpSSCDM4Gv6VJSa9ckhryK1DMx8mfky82Xmy8yXma/pM/aCV/TCfJXwKODwAnaeoX+pkby6aOBhGTRVNbVOZr26nMGmu7gkBxmY+TLzZeZriVh5M1/wn8AfCnjkDF449URn8FUPkgGoWR8DULM+41x2akY6B98kueSwIEg9X2Ytgw0NvqpE+22A3wOPKuC9Bl8zSMCryyik1E7eYUcDUIcdDUAddnTYceaJe94LOw87lnBX4NMzlJjIZaIz62Pma9R+vLpMf/JEDitshx29MHTY0WHHefHVmvf1Ab4OB25XwJ1m7HHqic7gy+DL4Gu1saa2S4Mv22XUSocdzUg3PZSLrI4DVyX8L/CuAg41+JpRAl5dOuy4RKvLVlo9/8UGXwZfBl9eFI3zIAZfo1Ip61DFr4BbFHD8jH439QrbzJedvJkvO/lJ7ip1HmIOrI9lUGtHDguC1PNl1jLYsAn3JTwaeHkBO84IvHRZamUy+DL4Mvgy+DL4muy0Db4MvqJ2GHy1ADdrXdppzlcJ/w5croADW/TP4MthR4cdHXYcdRk5OHn1ycDDMlgK4NFizl3k0hzs0mHHMWHHU4EXV8VVX9didA2+DL4Mvgy+DL7GO02HHfOoQeiw4xKwfxsy7FjC9YEfA3sUcKLBVwsJGHwZfBl8GXwZfE1ymjkAUIMvg6/Wk/ogYccS/qZKSHxFy3wv9c3Ml8GXwZfBl8GXwZfB1/TpPfV86bDj9DGa6YrOcr5KOAq4fMV6PWimN69clFqZ1JMcVlbOLUmfWxK1MrVOZu3gWtr3vJfnIAP13XZpGUQdzkEn7ZvWIGw2athR+V7/XMC/tvS2qZXJ4KseMAPQfBYEdvJ5bOs3+DIr35zObJd52GXrhPu9gM8B2wHPrliiw8KoijE6qMPftcE+nTBfFet1veobfgLsXsD32nTAYcdLpeUVdvoVtpkvA9BR92W7TG+XOSwMpRcGX5nLYBLzJaBzThjAlwJPAvYBDgAOrujtI4AjAxiZ93fHtQQ+XYGvRwKvmiPfS9018+XVZVTb1BOdwZfBl8HX6kkktV0afNkum1rZmvmKN4sBE4L+LHAI9c7AY4B9xRyFi+b9XWTTZsVgXYEvgUbV93rIrC9uXGfwZfBl8LW14XiFnccK22FH+yaHHZfIN62V8yWwJdbr7YHtUsjx6BHwJQA27+9SgS/le/3fAt5g8DWHBOzgDL6WyMHNreHtbswBgBp82TcZfC2Rb5qWcC+26d3AQ0Ou17wsl0TSvPdmwCvb+Td2A7YP9bla3lpf/iW49u3geyfCLfaAH87xEMnjTOCCOe7t6hbR2qLWBSJTtZ2CDM5N1AHLYEXwqXVyh7AB4qxEuqDXWga18G2XlkE0Q9sl5CSD3476x2ngS51Xwr0YsK5yvl4PvB84oaWz3jVsAPhpy/suvfyH8IAbwKHbrIRM2z5KAFDg68K2N3Z4/eYAvk7r8JltH6XzMCWDVODLMlgZsdQ6KR+h8Ti7rRJ1eL1lUAvTdmkZNMGX7TIP3ySi5PRZwVfc1fhH4M5VjldMjl/q3Y5lzbbduID7zOn4nfNVC85JrellEFU4tU7mEHKzDGyX0R7sm2pJ2C4zl8E05mtOjNLLbQsn3JfwBeCT1Ue/cM4epnby6nYOu2ns4Ay+ognZyefh5L0oMgBtTmu2yzzscu7djnNilF5uWwh8lbAphMkOLODDc/bQ4MsOLpcVtpmvFSNObZc5THQGX/ZNBl9bT+w52KXBVwlK8j8e2LmAMwy+5pSAHZzB1xI5uIW0fPabc3DyBl/2TQZfS+SbNkzYsYTHVjv0nlvUFe7nbalX2A471iPn0KtZn6YNp7ZLgy/bZdTHHHyT+pKDTtoufbYjlPDmqrzFFasjhR48L/JyhftLJeecL+d8RWWwk89jojPzZebLzJeZrwXgzeRbF835Usjx3wt4xQK9S43kzfp4hT2qvql10uDL4Csn1scLw3o0bJeZy2BDhB3LutbHn1SrrKgPDJ+3pZ7oDL4Mvgy+VltvarvMYaIz82Xmy8yXma95sc2a983NfJWgMyq/oQr5Bah22bwttZM3+DL4Mvgy+Jrkv8z6pE8HcM7Xinamni9zWBRt7N2OJTwaeE4BN5wXdYX7UiuTwZfBl8GXwZfB12RHbgBayyZr4LHgPDzr7VnLYKOEHY/Q+W8FHDDrqE24zuDL1H5UjdROPvYjtU5m7eAWtPdZb89BBuprap3MgfWxDAy+ot3mYJcbnvn6PPDxAl40qzc1+FpTUnZw6Sc6gy+HN0aN1HaZ3i5zAKBmvpYAgG4U5kt5Xg8u4BiDrwUlYObLzNfWKpT16rITbZ/+kBxkYObLvqmpqTnopFn5jVznq4QbACcB1yngF9P96JpXpFYmdS6HlZVX2OlX2Ga+zHyZ+Vrtru2bloD1WXAenvX2rAHoume+Svgr4C0F7DjriK1xncGXV5dmvsx8jbqIHJy8mS/7JjNfS+SbNgL4Up7XHQvYx+CrAwnYwRl8LZGD60zj136QwVctH7PyechAY5GDTqYmK7KWwUYAX8rz+nEBT+/AEadWJjs4O/lRNU6tk1k7uA5sfpZH5CADM19eGJr5WqKF4UYAXycD/1jAkbN40SnXpJ7oDL4Mvgy+Vhtpars0+LJdRq3Mgf0z81WPRg52uTFLTZSwPXAucKsCjjP46kACXl1GIaZO7I39MPBYY0dRZxq/9oNycPJmvuybzHyZ+erF5bU+XqiEOwKq8XXZAi7ooFepJzozX15hm/ky8zXJlaVeEOTA+lgGS8D6dDAXz/KIHBZFG5b5ejzwzA6OFcqFZTD4Mvgy+DL4MviaPPUafBl8Re0w+JoFos5wzTzM12uAaxfwgBmeP8slZr5M7TvsuETU/ixG3cE1OTh5hx3tmxx2XCLftK4T7kv4NPDlAp7XgYPVIwy+7OAMvpbIwXVk99MeY/BlRjrqSA6hV/UlB51MPV9mLYP1Dr5+DTy9gHdP854z/j21MqmbORi3qX1XuF8Kan9Gu170shycvJkvLwzNfC3RwnDdgq8SdgLOBG5WwAmLetdwv8GXHZyZryVycB3Z/bTHGHyZ+TLztdpKUs+XOdjlxku4L+Eu1GHHy3e009FhxxXjMvNl5svM14o95ODkzXx5YWjma4kWhuuZ+frbivl6SgE3mbZsbfH31EjeYUevsEfVNbVO5gA8LAMDj1wY6RzSQiQL22XmMljP4Ot1wC4FHNgCXE27NLWTN/gy+DL4cnhjkp8yI52ekTb4WtHO1PNl1gB0EvhSWYevqEwD8OwqdHdYkOdRwEEd/m4a2Gn+vVWpiRKOBT5TfeAL27xkyrWplcngy+DL4Mvgy+BrsqM2AK1lkzXw6HBOXutRWctgEvh6mIBL+KqPAI8OZRYOAA4GjqA+K1FgZN7ftT3upy34UrL94ws4usOBNvhyeCOX8EbsR2qdzNrBdWj7uTt59c/AwzKIemq7zByAzhJ2jEDrHsCJwDHAvsDuYZTn/V1k02b1jzODrxJ2AVRmYo+i7nNXLfVEZ+bLzJeZLzNfZr7MfE2b0wy+lhx8CfAocf0fAYUcxSI1wZcA2Ly/6xN83TnsdNSZjhdP09IWfzf4MvNl5mtrg7GTz8PJm/myb2papu0yD7ucu9REDD+eChzSEfN1f+CWgI7+adN2Bbavcs5+Mu2mU+DgXeDJ28Le065t+ffdgLPo5pDulq++9HIldKqG2WnzPqCD+/R+HVR+bgfPmucRlsGK1FLr5A6h8K/sIlWzDGrJ2y4tg2iDtkvIRQa/qUis00ed41phR4EttbcD+wDnLJDf1cwNey3wHuD4lp5aDlbg68fT7vsDvHRbuP5l4UHTrm35dzGByiUT8EjVBDyU2yFAnKrl4OQ3ugzi2KfWyRwcnGWQD/ja6HaZg3+WNtgu85GBgNdvZwVfcVdjvH6/EG5cit2OJWiTwHcLeEbH6MRhx1qgTuxNL4Oo2ql10uGNPMIbtkv7puZ0Z7vMwy7nDjt2jF0WelybhPufAS8u4C0LvXH1zaknOvUohzoyBl8GX9E67OTzcPIGXwZfBl9bz9lZ+6ZZdjt2jF/mftxM4Kuswcn5wJ0K+MLcbxt/o8GXHVzUjNQA1MzXio2mtsscnLzBl32TwZfBV8eQp37crODrFsA3gZ0LOKPjnqR28ma+6gE1+2fg0TTt1HZp8GW7jPqYg29SX3LQSdtlXQtVOGRVnvh6ZL4eWhV/fVNRK1/XLbUyGXjYyY/qdGqdtJPPY6Iz82Xmy8yXma+uMU8r5uufgbsXcIceepF6ojP4Mvgy+Fpt2KntMgcAavBl8GXwZfDVA+yZPez4XpXFKOojkbpuqZ28wZfBl8GXwdckv5Y6DzGHkJtlUGtHDguC1PNl1jJYj2HHE4B3FHB418grnGU5Nn7bw7smPdIOzjlfTd2wg1sjr2Igu8zByZv5MvNl5svMVy8ub9aEe+10PLCAD/bQi9QTnZkvM19mvsx8mfma7NzNfJn5itqRw6JoYyTcl3C9cPzQjQr4kcFXDxLw6jIKNbWTj/1IvSDI2sH1ZgH5rbDNfNk3mfnKzy43DPj6S+DDwOYCtvTgeFNPdGa+zHyZ+TLzZebLzNe06c2Loszz3tZVzlcJfwc8poA9pmnmnH83+PLq0szXEq0u57TztrflMNGZ+bJvMvO1RL5pvYGvNwE7FXBAW+854/UGX3ZwBl9L5OBmtOtFLzP4MiMddSiHDVHqSw46mXq+zFoG6w18fR44toDnL+pNJ9yfWpkcdrSTd9jRYUeHHR12nDbFZQ08pnW+o79nLYP1Br7OBJ5awDs7GrzcJjqDL4Ov3HQyawfXkx8YfWwOMnDY0ay8w45LxMqvG/BVws7A6cBeRX22Yx/NzJcdXNQr73asJZED8EhtlznIwODLvsngy+CrD9yz9sHaJdwJ+Bxw2WLMIZYd9Si1kzfzZebLzNdqY05tlwZftsuolc75WrFP2+VGOFi7hMdVJ4c/t4DrdgS0xj0mtTIZfNnJG3wZfE1ycanZ2ByAh2VgRjraRw6LovVf56uEVwE3LuDeBl89SsDUvsOOS0Tt924J+Ux0DjvaNznsuES+aT3lfH0UOLGAv+/R4Zr5soMz+FoiB9ejL8htojP4sm/KTSdTz5dmvjpygGue7VjCz6vK9i8pQLW++mqplclhR4cdHXZ02NFhx8ke3mHHfNjY1POlwVdHSGgi+CpBuQY6UPvOBajWV18ttTIZfBl8GXwZfBl8GXxNm+OyBh7TOt/R37OWwboIO5awF/AN4CoFnNXRwI17jMGXqf2oF6lX2LEfqXUyawfXoy9oPjoHGag/qXXSCfc1EXBV4JSBdG/Sa3LQSfum9b7bsYSHA68u6lpffbbUymTmy8yXmS8zX2a+zHxNm+cMvjKvQbhemK8Xh5Djnadp5IJ/N/gy82Xma2sjspPPw8mb+bJvyo2NTT1fZu2b1gv4eh9wRgGPXxBcTbs9tTKZ+TLzZebLzJeZLzNf0+aqrIHHtM539PesZbBewNf3gTcU8OqOBm3SYwy+vLo082Xma9Q/5ODkzXzZN5n5WiLfNAl87QB8CLgecFvg1PBNRwEHAc8GDuvgd22w0tjdjmGn43nAvQv4eJsHznGtwZcdnMHXEjm4OWx8nlsMvsxIR71xwv2KBaWeL3Owy7kq3AuAvS4ALYGvfYEDgIOrXTVHAEdSZ/LP+7vjWnq5SeDrZsDxwDWK/neYpFYmiSwH4/auqvQ7y6L5pNbJrB1cSx8z7+U5yMDMlxeGZr6WaGG4VthxFHwdogrywDEBiO0evnPe30XmbFaHNwl8aafjmwrYftYHLXBd6onO4Msr7FH1Ta2TOQAPy8DAIxdGOofFsWRhu8xcBm3Al0KOR4+ALwGweX/XFfg6FLhjAX3vdJRCp3byBl8GXwZfq1dPqe0yh4nOzJcBqJkvM19TGbI9gcNbMlBivsRundS8bwt8oIRfbgNPbvm8eS5P7eQNvgy+DL4Mvib5LqcDpE8HMPO1op2p58scFkVRBspL36q1Yb66yvl6PfBB4ISW6GfXCrBtV+Wc/bR530Xw5ZPhDdcDMXN9N/VBFfQv7PtFazx/M7AT8OuEfdgxyODcRH2wDFYEn1onlZ6g8Tg7kS7otZZBLXzbpWUQzdB2CbnI4LTGpsVL3eRa4CvubDy2OrrnfoAm2i52Oz53DtZLHV7FfL0XLnMg/PFPsM/l+z3TMQosNZI382Xmy8yXmS8zX5ORvtm/WjY5sT4XJFqY5SIDESWrZLDUdb5K2Bv4mlZ8Bfx2gAE2+KqFbAeXXga5LAhycXBnjHNwA/iEXCY626V9U1PdbZeZA9BlB1+PqkIeLynqRPghmsGXHVzUs9QA1OBrxeJT22UOE53Bl32TwdfWKCAHu5yrztcQYKbNO1aVmijh5cBNC7hXmwctcG1qJ6+u55DQmRp4WAYGHk0zTm2XOTh5gy+DL4Mvg68F4M3kW8eBr4+q9lgBf9/LG1c/NLWTN/iqx8Tgy+DL4Gu1f/KiKH06QA6+SZqRw4Ig9XyZtQyWPez4S+AFBfybwddAEvDqMgo69UQX+2EHl77+Xg5O3syXfZOZLzNfvQCBrZivsq75pR2YtynqpPshWuqJzqyPma9RPU+tkzkAD8vAwCOXRZGZL7PyM7HyS8t8lXAH4AsqvFrAH4dAXq5wf6mUU7M+OTi41DIw82UnP+r2Uuuk7TKPlAiHHWvLyHphuMzg64nAPxRww4GAl16TeoVt5svMl5mv1Qaf2i5zcPIOO5r9c9jRYcde4NBo2PGNqjdVwAG9vG38Q1M7eYMvgy+DL4OvSS7PzJcT7qNu5LAgSD1fZi2DZWa+vgp8qIAXGXwNKAGvLqOwU090Djs67Oiw42rXl9oucwi9Zh9yG2jGMvjqSNCXMl8lbAL+BPxVAcd09PxZHpMayZv5MvNl5svMl5mvyd7a4KuWTdbAY5bJtoNrspbBUjJfJdxE9b2AaxdwcgeDNOsjDL7MfJn52tpasnZwsxr2gtflIAN9goGHZRBVOQedTD1fZi2DZQVfDwVeX9Qn2A/ZUiuTmS8zX2a+zHyZ+TLzNW3eyxp4TOt8R3/PWgbLCr4OA/Yu4G4dDdKsjzH4MvNl5svM16i/yMHJm/myb2rqZQ46mXq+zFoGywq+PgZ8d8BjhaJSp1YmM19mvsx8mfky82XmaxphkDXwmNb5jv6etQyWFXydDTy9gKM6GqRZH2Pw5dWlmS8zX2a+xnvMHHb6Oe+tHpusgcesE+6C12Utg6UDX2V9pNApwM0L+PaCg9P2doMvgy+DL4Mvgy+Dr0lzRw4A1OBrCQDoMoIvVbT/ELC5gC1t0dOC1xt8GXwZfBl8GXwZfBl8TZ9MU8+XZr6mj9FMV1xS56usK9o/uICbz3RXtxelViZ9TQ4rK1P76be0R81OrZNZO7huzX/i03KQgTpnu7QMopLmoJP2TWscSbiMzNeLgfMKeORAjrX5mtTKZPBVj4YB6IpWptZJO/k88msMvszKN+cq22UedjnRPy8j+PoI8JoCXmPwlUACdnAOOzrs6LCjw44OO06ffrwwXC/M171ht/+BbwK3L+DL08e+8ytSK5NZHzNfo0qdWie9ws5jhW3mywtDM19LtDBcKubrY3Dve8GbgcsVcGHn0Gr6A1NPdAZfBl8GX6vtNLVd5gBADb4Mvgy+DL6mo5g5rrjaj+FZ14e7FHDLOe7v4pbUTt7gy+DL4Mvga5Ivc8K9E+6jbuSwIEg9X2Ytg6Vivn4L77gSnFTA47tAUnM8I7UyGXwZfBl8GXwZfE123gagtWyyBh5zzL3z3JK1DJYKfF0E390GnlXAW+YZiQ7uMfgytR/VKLWTj/1IrZNZO7gObH6WR+QgA/UztU56F3IeO7ENvpYAgC4N+DoIbnQU/CBRZftcJjozX2a+zHyZ+TLzZeZr2qIghwWBF4aZ7HbUOYwHAc8GDpumOaN/fw/c+UD4WAHbJ6hsb/C19YB4hZ2eZchFJ+3k8wjxmPkyK9/00rbLPOwyeZ2vfakr0x9cUeNHAEcCx7UBYF+DB+0Bh2wPe7W5r+NrUyN5M19mvsx8mfky82Xma9rUZvBl8HWJjhwCnAgcU4EuAbHd27BfJex2Nrz8Ati8Gzx4mtb1+HeDL68uo3qlZv/MfK0Yemq7zGGiM/Nl32Tma+vJPwe7TM58KeR49DzgS8ALOLWEc4oayV6tgNN6BFhrPTq1kzfzZebLzJeZLzNfZr6mTYFZA49pne/o71nLYKiE+ybz9VfA3sAbZhHwCfDAm8Aznw7Pejm86lvwitvDB2e5t4drdgF+C1zQw7NnfaR2FF0ZOH3WG3q4Tu9Xkds/9PDsWR5pGaxIKbVObg9sDnYxy9j1cY1lUEvVdmkZRPuyXUIuMhBZ9L1RxzcU+GrmfL0J+My4zozzygfBVY+CT/wRfrMd7LwfHHAMnNmHB5/hmVcFfheAxwyX93KJJrorAWf08vTZHqr3C3z9cbbLO7/KMlgRaWqd3C6AL9lFqmYZ1JK3XVoG0QZtl5CLDE4GvpoKfOm9c+92LOHqZ8B+74fPPw6+m8rDs8a20QH75Fo6edTScc5XrfRZU/sD2WUOMtCnptZJ+6Y8fJPtcgl801DMVxc+MAcH55yveiTt5NPLINpUap20XeYBQG2X9k3NedZ2mYddJk+4N/jqQgL1M7y6tAya2mTwlZ6RzmGiM/gy+DL42nqezcEuDb46wj6pJzqDLwPQUVVOrZNZO7iO7H7aY3KQgcGXwZfBl8HXNF81199zcHCpJzqDL4Mvg6/V7iO1Xebgmwy+DL4Mvgy+5gJX027KwcGldvIGXwZfBl8GX5N8pXMx0+di5pAWIv3wfJm5DJxwPw3ybf13gy+vLqNGpJ7oYj9S66SdfB5O3syXfZOZLzNf7RDNjFfbyZv1iaqSw+rS4KseDdtlHjIw+DL4Mvgy+JoRTrW7zE7e4MvgyyG3cV7D7J+BRy6MdA4LQy+KlmBhmHPYUVXMtwAXB6saGnxJNupD8yihFE5+2/D9F4V/Uxj35YA/NWa9oVmfvwB+w8qZnmmqlXIAABpGSURBVEPLYIfqbNI9Q5XiMshhaBnotTuHQr/fbozF0Dp5e0Dvj0dLDW2XlkE9+DnopO0SUssgugLbJewHnA18PhFm0AkTTwD+X2O+XLpSEzr/8QjgZ8ADwjmGQzp5CfHd4QzK5wJvDoM59ER369APgVApls6HGhJ4CHy+BjgAOLI6TuhZgMDH0MDjIcCLgAMrfTh+YBlo6HcEPgB8rQLj0gcdrTS0DNSP61Ofa6pzUV8XxmJonXwhcC/gQcAvE4QdLYPaGeWgk7ZLSC2DCL42ul1qrnwG8NhwBODQ7J/mylcCnwXeN8viOEfmS+Dib4C3Vh+hVcWNA+uh1bZYsCHOdbwtsAn4egUAHxkYFwEfnWWoMxWHOlhb7z4mONrbAL8HvhzAxyntorZzXX0jQD8fDsBH7NuPKwX/FXA+cM5cT21/058HPXhKAIMaC+nCT9o/au47BPyuU4GfWwI6KF6HGGtxMJQM1HEdFHsfQLqg9qoAAr8/oE7eCrgh8MQAxsWInjrgQe+WwYoKp9ZJ2yXkIANpxEa3S0UmLg/sUs3b9w0LQxEGmqeGwAyKUO0fFugHAVer5qz/CPOlojarMEOO4EuKdLMQ2rheJdDDqsnuPEB9/dsK3Z479/Q5+41iNRRqE8h4Zgg5iWF4BfDR2R+z8JWa5DSxCZAKVYsB27X63eND3xZ+wZQHiAEUyPg58EDgoaEvkoEOSI8h4b77oVW+ALEOJ31HkMPDGyucvt+v598lGJKAj5inR1Ug6CMDyiB+oxjQY4HHVRT704D7BTZwCBnoHbLJ3Srw9Wvgv8JKT4zoUAsS9cEyqEc7tU7aLmsGMrVvsl2CwI/mJKUlPJ/6/xVBO3QgzKAxEPv23ipd6SXAx0PESKTRJ8c555zA1w0CqPhRCHEptLNNmGgV6rpdYH76OlhbtKHCa3rPa4EfBoFpEMX4CFVrMDX599m0sn90AFkKvZ4WgKeYOIGdPSrGQ6DoSz12QqsoofdPA/8dwltRDtKZBwdGLub9dN2VcTJQ+PmsCnD9XWBZFNuXkcVcuK77MCoDAWGB8gj67lSxoE+udOI7Xb+48bxxOnmLYBcCPCdWRq5cj4MDSO+jK6N2KZv8y9CH+4dFymcqff3XPl4e8i5H7XKjySCKNrVO2i5r9nnUPw/tm6QPtsvVMtDYaE4SdlC7SYiaKVrVRxv1zz8N0YnfhpeJwBGRJNJgVcsFfIkqfGPV0fdXE/6dQ7hP/99s+wAKr4gJ6qOJTdJgaULTylqhz9MbL9LEu3fPzJfG46UBZCqcoxDXYwLzF7ty80ClKvTWRxO4U36V4tZiu8TyfGIEEGjS1d9j8nmX/ZgkA63yldcg4PeLAIT6MqpxMlC499+Cbr48JDwL+ImV7auN00kZ/DtDTqTGQMxk0+F02ZdJdikGWuFPAVGF4uX0osPp8v16lmVQSzS1Ttou6+jLOP88pG+SLtguJ8sg+h+NlRaJSh3qa56YhhkULZPdNufPS/1jLuBL6PCqwKfCSlchnbeHHQNiXEQdir7TpNNXkyDfFXJ4xH5JNpFdUv+eF/Jc+owfaxL76wBEBWw0wSnH6gfho5XzdMUgjz6Aj14j8KsJ9RsB4AhoCXSoXTOEXv+xwQx2PR6TZKD8rj4n+eZ3TJJBn0BnnBwn6aRsRXrYlw7EvkyyS9mG7HKIfDfLoB6N1Dppu6z9zzj/PKRvki7YLifLQKSFGCeRBlowj5I4Xc5Xa2EGRUY0T06MSuQCvrSav0ZIYJZw7hoAx2WrxPtrNbaOdim40Wfp/Vq9i0WIcXzl9CjU+LEB48ZK6ha7pxwa7exSDPubYdenmMG+wmxRHgJ32zXKOogFVPhRiffq0//2OQjh2ZZBLYjUOmm7rMvNpPZN0gXbpWUQXW8OOmnftKB/Tg2+lKAmcKOde8qliqyS8mvUlFA8unWzy7lfKxnlNv1ZlVR/dIjNKq9KchEAFBAb3b7a5fvjs/S9WlEJWGmHxsnhDyqvod00AiPqz9834tld9kPGrHFQMrmAlhLqY9z8poEJE/uocJvKLfTRLINaqjnopO2yTp5N6ZukC7ZLy6Dpa1PrpH1Th/45JfjSrj0Biy+GmkH/UiXHPSmUNRDbJcpOyfea8PsKr9wzhNekVKpnJfAT64SozIO2jj417PbrA3DEyVbA6n+qXWzKa1OSvZKXVcdJzJ+ozTuM1C/pui9K5BXw1Y92aii3TUnOquMkiltjobpnzfolXfZB8t/oMojyTK2Ttst6R3Fq3yR9sF1aBtEv5KCT9k3QmQxSgy8BC4EusSxKdhfro7wmlTbQjpKX9cT0RIXWOxRG024ErTKV16Vt9OqDmKgTAjjrEmiMPkvAQ3WjVMbid+H9yndTrFpg5zkhF00y6atJoZTP9J+B9VOcWjWEHlaNyXXDFtq39AiCLYOVkU2tk7GUyUa2yxxkII2wXVoGTfC10efLHOyyM/+cEnzp3QIcKhwqtkUATOE/MU7/NEBuk5RaOxEEcsR2afegttEr1KlEPf0M1XQkgZL8tYtMoc6dAtuk3X0CZH037Z55TxgH1SSJ5STEBCocO0SzDGopp9ZJ22Wt/6l9k3TBdmkZRN+bg07aN3Xon4cGX3qfdjKqRpFYHVXofn3Yri+2SUAsJnj3VUxVO/YU2tO/Al1KHHx1AD4CHioiqST3sbU5OkQhOqLl8LCL8x+qnZ3PDiE+yUfhvrjpoK/SGqoVJnbjbqF2lt6j3Z4K8x4VEnxVPFCbDvpqlkEt2dQ6abusAVdq3yRdsF1aBk3AlVon7Zt68s9Dgy+xO6qSrlWl6mipppaqZKtekApWCvBoR9/YirAdIABtj9ehlwJ+YpjEcumYFG3dV0K5dhQp4VylFfosKSGAJ1brn4F7hJIOAkIqLSEQpvISygGTbPra3agzClUv67jAsinkqtIB6peS7FU4U3LoK9xpGdQKnYNO2i5r5jmlb4ruzXZZn5+60X2T9CG1Tto39eifhwZf2q2hOhzKpVLFeB3Oq/wmDbKOzun7uBrV/4jvlHKrOrgYNlUpV87XUEekKL9N5SxUR0xjIPCpg5slG7W+AFcTv2qi0bmR+n7RySoi+7lQIyX2owO8O/ERlkEtmhx00nZZ725M6ZuiodguaxC80X2T9CG1Tto39eifhwZfAjg6pzAeSyPW5ythd512NKqsRN9N5RtUlVwAR5SqEux1ZJFyjlSYrc+K5U06WeGFWBVcJR600lOulw4T14GcfTcluQtsKtdOMpGhi/XTjlOdT9Ws7t9HX6R7G10GUa6pddJ2WS++Uvsm6YPt0jKIfiEHnbRvqufHzjHD0OBrdBJXGQOha9HMfZd0GAcgdqgYJx3XI3pXrc+yFmsBGG000AAr5NhnLa21+qCjGGLJh77qiVkG02FsDjppu6xLrKT0TVFTbJf1MTEb3TdJH1LrpH0TdCaDFOBL71SIS+ctSZmU/yXw1VfxznHTnYCOmC+xPqphJcYpBeCIx9UowV8nsr+tx1pa4+SglVU8skfMn5LvY52z6TChmyssg1qOqXVyo9mlvjceVt9kpIf2TdphrZSLZi1D22XNRG503yS93Gh2OW5WWZcy6Bt8aWJVodCzGvW6VDVa5x6pcryOz1Htjs93M4+veooMWMBKYc64e1KhrjeHnX7fCjlgOj5oiJIOzQ6qar12WWqXpyhNyeS/e6qlpXGWHM5vyEG/0xgoz+6V4RBS1TzTTsuh2kaUgeQ+ml84tE4q11Fnpcbwv8Z7SLvU9wrsa/NLzC9MIQPpu3ZYxzakDPRO6YF8gM601eaaONkOaZcqaK3TJZT+EVMuhrRLgU8BXvkhzRMCoUP7JrEZAnrNeWpIGazlb4fUyTgWsolUdjlOFutSBn2CL1VnVjhtz1CsUwU7fxMKmT59ALAjg7p3eKd2Ev4s5DNpd+P3B2SYBC5VWkO1zGTcasotUZkNlXTom/GTg1f1fh2QrRX2A8M7NQFr88Ezey5kq++1DOpxF8DQSQE6QUBsrxYBatppOqROakerynxo/AW2NfmqD0PYpfRRYH/02LAhZaCJVv4oyl9jMKQMmiBL8pBdamex8iyHtMsbh8Xx1UJFf4HhIX2TNlqptJDeqSR7/avNR+rXUL5JJxlo57VKDikKorSPtzZK7vTtnyPYUBRIstD7IwgeUiejb1I/FJVSX7TTfUi73FAy6BN8PTgAHIX3lMwtRycEe9JAtIocihLZtYtQiF61tO4ejHpIlktJ/QI8qhivmi1DfX/TqOXQtZng2tX7HxHKavR1ZNO44bUMaqmobppCXV8PxYRPC8V9h9YJLYzk2LUQ0cJAZVV+OsBuY8lAE66O7dKkpnNVZafaYCL2eyid1MLscWHxIyB4xzDpyUaG6oOYbgFA5bqKZfk/oebhUO/XWGhxGhkv+ShFAMRAxY1AfbvqCPoExDUXaSG4V/BR8WzZvvugsdf3igVVdOCdocyOTlcZciwEOAU8VeZH80RcqPf9/fH5zdMUNF8LCDUXJ0P0Y0PJoE/wpdyh7aoaWq8NuwpVU0uFPKXUQzSVstAKRrS+HL2+VTv5VMtLNb2GbiqtoDMbVdtLuwqHaqqSrSOC4gpOE58mOoFirTT73tXY/M6NLgOFV5TE/asw0YgVvnpVduWwHmvbjdMzrfS1y/fXIdylmm4x1DWEXsq5a0et2OCPh3NEv1GdbXrsEC8PAFAnW+idqvknwCG/pLI3Q+y41mfKLvWjSV9NQEynbCgVYqim3ebykWLflCIixkMLVZ0wouPE+m7y0WLbNMlrQXKXoIdiZlV/cIgmGxTjJTCuRbkYIPVJ+jHkKSfxW5V3+4KwMJI+DNVuEOYDvTOWP9LpJtKLP46E5/vu04aQQdfgS6tpnYmoiV3OVSsZraj035pgRC33CXyaSZpSEDn5dzSq12vVrSN8RPH3VUFf79XKWvlsqh/WXD1pwotnNqqIqoqaKg+rj6bCsWI0RldvquklJ6sK+pqEX9rHy0MOhZgNhZ5lxCqgq0luSBlo/MW2nhL0IBbOHUoGEq10Un0QCyvQ/dEQ5pUuyk40Aenv0tO+WtMudX6qwv/aQaaJVuFoAUIBMC0O+mijMlCOk4B/ZFj0fq20+zxVYlQGWmXrTFWFt8QyKDSuA+xj7lUfcog+aZxOatLX4lDpCH2Wu1HItWmX3wy2qm//YJh4pROKGPTVmnapRaH0TpP8/63O9D05gGPZSV9NNif7k/+NjNt9K/CraI3YaPlFyaNPm9S3aaOVvvtHIx/aXKSqELnstY8amKPzZbMbYsfVL7HjKvqtc3/7aKN2qfFXG1IG4/yz+tCrDLoEX3ErsEDFPuEIHxnV6wIAECCRcmul1VeT0ag4n/Jp9K+AhwZRVPIXAwumlc6Hey5kqlWEzkqUAxPobFLocbUnil+r7j6aHItW8XIkitk3nbnAkMJf+/a8s3Gt09+HkIEmU+VzaNw1wSrvT5Obxn4oGUQDFujTj5ge5Xsd0NjYIDZMv+trsplkl7INhZ0U6tDKNu4s60Mf5cTWkoHYPwHiT/Tx8kaZgqZvUohRTYfI6/B69U9g8Cc99UGPXUsn9XeFwHRNX35B7xhnl5pgxcjLT8pnKBwou+mjTZPBLcJ4faGPl4dnKg1Du8sV3hPjpnlQ6RgvquaF54dFs3yUQrJ9NvVDi6EXA/8+slBWCFQkgciKvvLOxs2X8XtvGTaBCRz1VQlgGmYYQgZr+aZeZdA1+NJKUqUjRN+K4RAAiEyPJhnl/miXVV9NBqMt+wo1ahWtkKdWDFrhK/Qmw5ex9Z1PoPcJACmUIwVXyDXuLNPvtepWYde+cgr0Du0yfUxgXHR0U8whkAxk1GIA+zo6SOO71unv+u6+ZaDvfHwAXRpvgXA5Ou0u1XcPIYM42Wl1q5Wj7E2TvfL/FGaSTgoca/Lr6zgrObhxdqmyJh8Kq/++7DE+t5lPMioD5bgo7CO59HWO6SQZyDdpkpeTVfgvrrr7ksdaOhlTI/o+aWOSXUoPFe4R+BQb1pdvmiYD2alAcF+6oLGVPijkq3CnNiPFhboYWOmj3i/Wpy8ZRP2KflphTuVc6qzfODcpZUebAEZZsS51c9J8qXcIBGtR0mfpobXsUguQIWSwlm9S9Ko3GXQJvjRg2j6ugqWa2AU2hFzlWBXD1+p6iCOE1A85MAlNKzih9j5p/LWMQfIVy6FzLLXK0qpy6Ka8DjlWGZESu9eimrvsm5gMTW56r/IIBEgFQpVHMUQuhWSvhYC2TYtxklMT4/XIsNIUOB0isVhOXiyo+qAzS9UvMcAKOSocO0Rbyy6H2HxiGdSjvJZOKs9qiGPFcrZLyUCAZIjjzSII0wJd/km+oo/Q3iz2HTeECXhqodwsATPL/YteM26+FDAS+NS83WfL2Td9pE8ZdA2+NIgK7yh/Q2BD29iVW/SDnlcy45RD36b8s4cExkOr/L4VaZKSKqyk1Y1ofdHdfTNvo/2I8XMdWq4fHWU0RFMehVhIgXEBD7GAynPoM7en+V2xdpTAtxgvATFtoVbuVZ85f6Oy1SkK72psX9emD4V+ZdxDtBzs0jKoRzoHnbRdrlidbEM7fgVKleMVd3wOYZfNd2i+UiqISAMBQTE/fTNvo+9PMV9uWN/UNfjSYGrlomRehTqUqKc8CyWxDrGqi8oUk5n1/1IoHRjdZ4htEviL1bKjYWk31xBMQ+xPs3q2QitiIPrKLZokA7FNyqUQ4BDoUbivrxDbuD4olKCNHsr3EugT+BQQHLopDK98EoU1lNwuOQypkznYpWVQa11qnZQ/2uh22TzhQH5SDIzA15D+WbrQjETov7U41MaHIRfoqefLDembugZfUh6hduW39FW1ftqkqZ00ynUSfSsF7juHorlzptm3ZlXeIYFn7INW2EcE4KO8Ae0ukzyGXE1JBjooXGHnFG1UBin6oHc2dVKHmQ/dcrPLjSoDjXsOOmm7rHcYR98k8KX6e30CnniMWvMdo5X8h/YLo75piPly9Bs3rG9aBHwpPi9WSwnssSm/Soo8xAHV46rhKqFfgEOVuodiFUZ3zkgWQ1YmHlc9XisJjYEAcJ87p+K4C+yqXlhMXNXvh0jYjO/PQQbqSw46abus61Sl9E3ShRx00nZZL8RT+qboo1RGY/ewCShufhryNAP7pjz886VgaV7wpWQ8lZNQaFG7RZQ4LEYlHpUxROLiuGq4487N63s1MWnnTN/vjc+fVD1+KKZLYFsnB2hnocJ6MXF1iNVkLjKI/Uitk7bLeidbat8kfbBdWgbRL8gXKtQsP6kTDQQIddzdkM2+qd5hP3qKQArMcMm4zwu+otLI0Y3bJjukUqWqhjv6jZJFyp0zqarHRznExNXR0hpD6kJqGcRvTa2TtssahKX2TdKH1Dppu6xJASXVp/RN0TdIH1TrUsfdDbHre9T/2jfVJVVSnCKw1Vi0BV/jTn9vKraKmypufHZPM248dV05I80yAUNVw42fNakq75A7Z5RDIHZLyeuRaRyyery+VaVEtC067hyMO0yVT6HdhdplqOrMfbXUMtB35aCTtsv6VAkBLoV0Yl7NkL4p6nhqnbRd1mArtW+SPkw6YSP6aR2hpA1AOgmlj2bflId/Hju2bcDXuNPfVcFeE7+eo5IOqtCsfKs+EheVx6SjipTL9exqVbtjqNkU6dshquFKiNOq8g6xc0a5ApK5aGwVp1T9LFVuV+h3iOrxmuhUHV3ASqVFNAbaTRhzGXQ0h/L/VN+sr91DqWUgXchBJ22X9UkGYjVUlFJ1BZXvOKRvis41tU7aLmsQnto3SR+mVfK/VijDpB2WfWyCsm/Kwz9PBNVtwNe0099VDVZnBqqWUh9NRvWAUCtLz1fxUtVE0UHRAmRDVMON4GutSv5D5DoJhOr4Dx2MLBbu3eGMRiXXD1FBX8VrdVahjk+KBQIFBHWMj8CWjosRAO+T9UotA+lCDjppu6wXfWLCVaVeizDV01M5Dx2WrYmtb98U/V1qnbRd1oW1U/umCL4mnbCh0wz6zo+2b8rDP3cCvlKf/h6rQwt0xB18KhaouihiXYYs55C6Kq/qqKkgX2QZldyrjQ/KI9AxFX03sWvKW1AB1XgsisZAtbz6PDi9+V2pZaC+5KCTtktILYOol6l10nZZM/+pfVPTN4w7YWOI0wzsm/Lwz52ALw3mM6vSEilOf48fcJ1QgO5VVZjhqLCq1c4Rhdz6PAtsVICpq/Lq/TqwXI5GQFB5VzrWSezfp/pGXuH5ymcQZR6r14tx03+reOgQ1eNzkIFEkVonbZe1k03tm6QLOeik7bLOtUrpm6ILTn2agX1Tev/cCfiKaD7F6e/ND1Cyog4FFuBQfodyPcSG9ZVbNEl4cvj3CflnKSr5x2RiHdAsxkubHAR6dGD3UE0bHRTikfzFgomBEBAeioXMQQaSdWqdlC5udLvMQQYRgGlnne1yY8sg+mD5KJU3UNHvFCds2Del989j5+M2OV/NBwx9+vto59VvxfZ1RMY3EhxEOhS4meU9iu3r3DzlvZ08yw0dX6Ocr+uGBFMV3O1js8W0LqeWQVyYpNZJ22VdT0lHOCkHTCc79JHMPE0f9ffUOmm7rPNRU/umWXSl72tymC9T22UOMthqnOcFX30ri59vCVgCloAlYAlYApbAupSAwde6HFZ/lCVgCVgCloAlYAnkKgGDr1xHxv2yBCwBS8ASsAQsgXUpAYOvdTms/ihLwBKwBCwBS8ASyFUCBl+5joz7ZQlYApaAJWAJWALrUgIGX+tyWP1RloAlYAlYApaAJZCrBAy+ch0Z98sSsAQsAUvAErAE1qUEDL7W5bD6oywBS8ASsAQsAUsgVwkYfOU6Mu6XJWAJWAKWgCVgCaxLCRh8rcth9UdZApaAJWAJWAKWQK4SMPjKdWTcL0vAErAELAFLwBJYlxIw+FqXw+qPsgQsAUvAErAELIFcJWDwlevIuF+WgCVgCVgCloAlsC4l8P8BZyeRxPpSCQ8AAAAASUVORK5CYII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6" descr="data:image/png;base64,iVBORw0KGgoAAAANSUhEUgAAAl8AAAEvCAYAAAB7daRBAAAAAXNSR0IArs4c6QAAIABJREFUeF7tnQe8dUV19v/7hdcCWEAp9hqjQGyIvWH7YgHFgD2gsceaRMUW4xeVCNZP1FgjGEs0GI1o7AV7QxEjNqwoIFJUUKS9+9sPe4a733PPuefsc/beM+feZ36/+3vh3l1mr1lrzTPPWrOmwM0SsAQsAUvAErAELAFLYDAJFBPetBfwOWC78PdnA4cBRwEHAfH/9edFfjfYh/pFloAlYAlYApaAJWAJ5CCBSeDrrsA3gHMB/fc5wNWBA4CDgSOAIxf83XE5CMB9sAQsAUvAErAELAFLYEgJTAJfzT48AXgH8CTgROAYYF9g93DRvL8Tk+ZmCVgCloAlYAlYApbAhpLANPB1NWAf4F0hvHj0CPgSAJv3dwZfG0rV/LGWgCVgCVgCloAlIAlMA18x5KgQ4SEdMV/7A7cCXtdyCHYNOWg/bXlfl5erD2cBF3b50JbP2gzsBPy65X1dXr5jkIHC0imaZbAi9dQ6uQOg8Tg7hSKEd1oGtSBsl5ZBNEPbJeQig9OAU0f94zTwFUOOmmQVauwi5+u1IYz5zZbOWizc9sBJLe/r8nL14Uzggi4f2vJZl6ly7q4ybjBbPmeRy/V+yUC5gCmaZbAi9dQ6eQVA4yG7SNUsg1rytkvLINqg7RJykcHpFXl1Xhvw1Qw5xvsW2dk47t42zlr9EZL9UZubOr5Wmw7OyAB8XRU4peNva/O4HJz8RpdBHK/UOpmDg7MM8gFfG90utRBJLQNpg+0ycxlMY77aTMh9X2vwVUs4B+M2+Eq/wjb4WvE4Bl8GX1Eb7JtqSRh8ZS4Dg692kDG1kzf4MgAd1djUOmknn4eTzyXsmJr1Mfgy+Mop9DrRPxt8GXy1k4BX2LmssM18mfkatV0Dj/SMdA6RCTNfSwBADb7aQY/ULIOZLzNfZr5W22xqu8yB/TPz5YVh0zJy0EnbZV2cfmyeuMGXwVc7CdjBmfnaWmPs5B12jBqRA+tj9m8JWJ95Jp057snaNxl8tRvR1EjezJeZLzNfZr4meS0DD4cdo25kDTzaTbtzX521DAy+2o2rwZeZLzNfZr5GvUYOTt5hR/smhx2XyDcZfBl8tZOAHZzB1xI5uHmUe457DL7MSOcUelVfctDJ1GRF1jIw+GrnaVMrk8OOdvIOOzrs6LDjZL/t0Gstm6yBR7tpd+6rs5aBwVe7cTX4MvNl5svMl8OO4/2mE+7zKIJt8LUEANTgy+CrnQQMvgy+DL4Mvgy+JvnNHACowZfB1zzz+sR7fLyQQ25ROXJwcKnDG1EWqdnYrKn9Tj3Q5IflIAP1LrVO2i7NfDWtxL7Jdb46c8GplUkfYgdnGdjBbW3Sqe3S4MsLw5wWhma+zHx1Bnr0IDNfdnA5ObjULIOZrxX3YvDldIBc0gFyWBwbfBl8GXx1KgGDL4Ov1Qpl4LEGtd+D/Y17pJkv+6acfJPBl8FXp67PzJcdXE4OzszXEji4Tj3Q5IcZfNk35eSbDL6WwDd5t2M775yaZVBvc6C1UwMPy8Aht6blprZLgy+DL4Mvs/Lj0IQP1m6HsSZendrJG3zZyY8qZ2qdzAF4WAa1VnhRZBlE/2C7zLzQrJmvdqgstZM3+DL4MvjyCnuS1zL4MviihBdvgX1/D5/cEf6h3RTX6dWp58usAajBVztdS61MBl8GXwZfBl8GX5P99roDoCVcDrhJ2PF/JeCKQPx3R0A/Vwa2BTYBd78Ijt0W7lKlqRwKfA04AzgN+FUBf2o37c19der50uBr7qHb+kYn3Bt45JRXkdrJR1nYwXm3Y9SF1DrpXMwFc3JL2B24BXAzYI8Auq7XmAp/A/wu/PwWaP6cD9y8Alv32QI/2gR/FkDX5YHtG8/Q/acGMBafpX/PBI4HvlnAyR3M2/ZNLrLagRrVj0itTGa+DEDNfJn5MvO1DpivEgSqbgncDtgb2CuApHOArwP/C/wA+C7wvQJOn2UmK+HIEvb9I3x8B3hovKf6/XUDe3aNMJddFdgpsGhi0gTebx+uF8gTY/YtgTHg2ALOmuX9jWtSz5dmvloO2KTLzXwZeJj5MvAY5x/s5GupmPlKLIPfwF0Phd+8qgZMl7ayDhXeJgCtWwP62Rk4LwAtAR2BnG8U8KMO5sy5gUdZM2+3DWDwL0Jf1aVPA/8BvG9GIGa7NPPVgSqb+WoK0U4+sZP36nIrm7aTN/iKCpHMN5XwxQZz9FLgwhA+vClwHWBLYLO+GlglAa7vFvXvu25zg6/RjpSwGbgX8LCKCbt/KHf0b8onK+AXa3Tcdmnw1Zlep1YmfYjzKiyDpkKn1snOnPwCVmoZGHwtDL7KujTBdiH0pxwp/Xf8Ud6U/lv/xh9dI93bFbg2sGdDhy8CBLLEgJ0YWK2vD5js3otdlvW3H0i9i1Kg8k1Vkv8/F/CrMfZruzT4WsCtb31ramUy+KrHwwB0RS9T62QvTr6lxVoGBl8zga9yJYn9BsANgfjvtdbQOYUGR3/+CJxLnYelXYS/Bp5WAkV9DvHBBby9pR53eXnvdlkxffcEnh1Cqf9UwMtGPsB2uQD4OgQQfSoBHwYcBRzU+H/JepHftVE253wZeER9Mfgy+DL7t9p7Jgu5ha4kt8t3ws0fDj+umJlzynqH390DOLhVyGPaoZq/VGrh+9Vc9hPgpPCjewSm/tD8KUAga6ZWwnXOh7/6Npx2G3jXTDf1d1Hv4Ct2vYRHVKUuXh2A6GOLOvyqZvA1J/gS8Lp3lQB4v6CU+1bx6gOE6KvEziOAI4Nw5/3dcS31zuDL4Mvga7XR2MHZyc/E+rT0t/Ncngx8lTXIEuDZ5SL4zrbwnapswgNC7atvhxwrhQG/WsAP5/m4Ge9JJoOR/g0GvvTest488JpqV+aDK/D6TCXmvwx2fVa9Y/OCGWXX9WWDymBC51sfL6Qtr0qoEy2r4mza+SDGS7HrYwABMdUjUZv3d2LS2jSDL4Mvgy+Dr3E+wwC0lsqGZb5KeDNw1y2w86a6AOm7qxpZ76kS4D9e1CHDodqGBF9RuGVNzoiYuaRdAIddto6cpWhLCb7Eel0TeE61HfZ1AWAJbB09Ar4W+Z3B13zqmINxb1gn3xiy1DKIXTHwMPMVdSG1Tg7umwLjIqblaRLCRXDSJrjCNnUCfIo2uAwmfGQy4FHWYd+rXAi/2Ba23bRC1Aw9Hslk0PjQ1syXwNe8jJbeO+1eVe99ZcuR2C3sQtHApmpi31QFOBWNqu+WccvJqkJxqqbCfJKBciRSNMtgReqpdVI5NBqPtgUYu9Qby6CW5oaxywNh85Hw1O3gkIvgq6fBK64A1z4fbn4SHHMH+EyXCtbiWTn4JnU3mV2eD2/YXCfj73IxfH9zXUA2RUsmg8bHRt+kkwi2apPOdlRYUVtJle/1pACmdOO8+V1Cf/He11e1T94PnNByNLSdV1t9f9ryvi4vFwAU+FL9llRNNVcEvrTDJlXTWWKSQSrwZRmsjHxqnZSD03icnUoZAcugFv6GsMuvw51uAS/fAhd+C555G/hyQ/c2hAxmsLVkdvkc2PEJsN95cL0bwcNOgcOvCW+Zoc9dX5JMBo0PkW8SUbLqdIK1DtaOuxi1XVZxXLVFdjaOu7eNsJ3zVUsrB1p7w4U3xihqahnELjns6LBj1IXUOtmrbyrrxbfSYPavPviF2vhVwMUjtrmuZdBiwswi5HY63GBn+ER1TNJDi5p0GbJlIYOQN78qWrYW+BpSSLO8y+DL4CvqSa9OfhZlzCC52eBrZaAMQGtZrFvgEY68Uc7xL7WjrpjM/K9bGczol+Jl2QCPEu4bNkDctYCvtPyORS7PRgbjUpUMvtoNbWonb+bLAHRUY1PrZNYOrp15z311DjJYl+CrhE2hruTzVEm9Sj05vLikssHEZvBViyYHnbzUN5Xw1KpTYitvX9Q11oZoWclg9IMNvtqpQOqJzuDL4Mvga7XNprbLHJz8ugNf4TBqhaquq5zhAr41g7s2+MoQfKlLVdj48FB7bc9imE1rOdhl692OM+j44Jc47GjgEZXOYccV8zPwcM5X1IZ1AzzK+tifj1Ef3LxfMfvmnnUjgwVn2OyAR3nJyUuXVL//dAHPX/D7Zrk9Oxk0O23ma5YhzGeiM/NlAGrmy8zXJK+1LoBHCXcLO+L/pzr65xFjkurX8trrQgbtpqWxV2cJPEr484r9Oh64VVEfOt5ny1IG8YMNvtoNfWqWweDL4Mvgy+Br3YKvsj6a5l+q8iUvqXK7/qmde77kaoOvWmjZAo8SXhKOLty7JbBuqw7ZykAfYvDVbjgNvmp52cGll0HU3NQ6mbWDa2fec1+dgwyW2i7LuoSOjrR7SGC7/mPO0bBvyh98Xbbasfo94I0FtD3ppo1a5GCXzvlqM2JrXJt6ojPzZebLzJeZr3XFfJX1QuYj4Szh/Qs4dgF/bfCVOfhS90q4a8jpU/L9jxYY77VuNfjqSLBOuDfwiKrkhPsVo0q9IMjawXXke6Y9JgcZLCXzVcKegHK7/qBQVAE/mybsKX83+FoC8BUAmAq436iA2y445pNuz8EuzXx1NLipJzozXwagZr7MfK0L5quE/QCFFz9bHWH3oBY7Gtdy5wZfywO+rgr8sDqy7ykFvLOjObr5GIOvjoRq5svAw8yXgcc4d5J6UZSDk18a5ivkd70UeDrwSuBZBWzpaJ4w+FoS8BXYr+dUpxY8JjBgo0dFLaoSOdilma9FRzHcn9rJm/kyADXzZQC6tMxXCTcB3lclW2sxfVABx3Tkm+NjDL6WC3xdLhwZ9ZwC3tyxLhh8dSRQM18GHma+DDzMfE12qFkDj7JmusR4fSHsaDyto7mh+ZisZdDD9056ZNbAo9npEp4B/B1wnar46kUdyihrGbjURLuRNvNVy8sOLr0Mouam1smsHVw785776hxkkK1dlnAb4P8BNwfEcLxqbklPv9G+aYmYL3W1hMsDvwKeWsA7pg/xzFfkYJcOO848XGtfmHqiU++8088yaGppap3M2sF1ZPfTHpODDLIDXyVcE3hZqN2l8OLTC/jJNGEu+HeDryUDXwGAvQB4eLUB48ZTDk5vox452KXBV5sRW+Pa1BOdwVc9OAagK0qaTCdLeO5FsO/v4FNXHeastq1Ms4T9gf3PgcsX8N4rwH92ZOczPya1DEY6mgx4lPCAi+GBp8MvrwYn6jxG4P5VXpfA1pML+NTMQl3swmQyCN3OwTepK1kDj9EhLmEn4GTgwKIuPdJFy1oGDju2G+JkE12jmzkYtx3cBg47lnD9cDzIay+EL26GO1QhpQ+EWk07VGzH9uFnu8a/+u8rBz3+UxV+Oj/8NP9bv9P/6+e8ahfcH8NP/G/VgiobtvBQ4KILYdttoSjgXe3MeeGrxew8+iL44ra1DBROU+Xu2N/47+i3xm/+U1HXt1qolXU47wUXwR7nwwd3qI/oGayVcCXgpyX8ugob3RDYNhRN/dceEuqnfZd9Uy2hrIHHuEGsiu0eAfx5AfeaNsgz/j1rGRh8zTiK4TKDr1oQdnDpZRA1tzedLOF6wE2rQ45vRl0M88bVTrW/aJrMFvjhJrhRSKL+cQBgAhTnBuCk/27+CHgIiOmIEf1ot9Pof+t3uka5IPo3/rf+f1Pj/QIdv78YttmmBnw6sHfIptX6X2yB72+qZfNzgcFGfyPYnKVPEZBdEECp/m3+t4DopHZdYKctcMYmuA7wniqB+XfAOeHfMyv26QzgN1VNpUv+u4C5kt3LGlxdA9i7AljK5bolNRgXKj5lC2zZBj5SwONm+egerrFvWl7wJd1StfubFvCdDnTD4KsDIeoR3u1YC9LMl2XQNKlOwFcJeo7AjCZUTayqOr1jYKFOqIpgKpT03SrM922xHAWcVMJ7gX3Pg49tBw/oyM5nfkxZ75B61AWwuYS3Xg5ePvPNHV04iwxCQnETaApcNkFnBJ+ybf3o/5v/xv9uAs/mF9wJ2ONC+Nm2sFdIWhYDqclHP7sAKmg5CgYFkH/b+DkbiD/6m3yugFb8kT402/+GAqmfA/5abOiFcNJmeGxR72hM0Qy+lhR8BQD/X1ogFPDYDpTH4KsDIRp8rQjR4MvgayHwVdbsyK3Czy0Ce7FzeOg3gK9UOTvfrIDVcQUIeK3VsnZwHfmeaY9JKoMKAO5eMY3PuBD2PA+OuRK8aFKHS9g1ADGxdvoRINOPQocCV/FHTOLvqx1oZwVAFv8VOBN79s2i/tul7Y1wpcfXDOQp0wTW498NvpYbfN05nPl49aJeCCzSktpl6LgT7hcZwca9nbAMC/YlGfgqYZsqtPOAM2Gvn8IH9oavLfgt896eTAaNDqd28rEra+pkWbMoe1UO7XaNH92jfCQBK4Gsb4V/v1PUoa42LWsH1+ZDFrg2Bxmo+6l10naZx8JQupCDTs41X5Y1w/62YnEmO2sZOOerncedS5navWLq1ckcXAl/A7xhC/yqgO0KeEkw8l+HnSpa8epvW62Ip35R+wuSySAX8BVA1QNOhB0/BO88pM7vUd6NWJDIZikJXGFENeVSCCx/WT9FDbq6aFk7uC4+cIZn5CADg696oAxAaznkoJNzzZdhnnleATeYwfbWuiRrGRh8tRvduZSp3SumXj0Y8CjrXBHlkygHSIm1ooTFpMSmQ1FPD6EKOb3dwh+UPKyieUpAFqvypRCm+NnUr5vtgsFksEZ3kjr5Et6oPBuxkSWctKkGvBojJacLiCl8+NUg+y8Vdaioj5a1g+vjg8c8MwcZGHgYfDVVMwednGu+LOt8yFNV92vBshNZy8Dgq513nkuZ2r1i6tW9AY+ynrjvCtwduGfY2aZdVgJQXw87uZ4GbNb2+s1wx9HelqBEX+WSRDAmwLZPYGAEEJRPJPZFzxMDo7yStq03GbToyCDgK5yF92fUu8z0r360ItQON51GfJ6MuKgriAtwfVvJ8C2+Y9FLs3Zwi37cjPfnIAODL4OvdQG+9BFlHVXZe8GyEznYpXO+ZnSi0y5bl+CrYk4eUe1gO7gqF3CPIAABpI/rp4AvNoWicNfn4DZ3qQHZJaGuWVrY8SUWLYKx24f7tKX42FCq4NNFvR1+Wls34CsUFxSQij8CVgJaKt9wCcAKTbsNBaq+D4hBFKA9UH+7EF55GfiHaULr6e9ZO7ievnn0sTnIwODL4Gs9gS/tsP1lVTblJkXt8+ZpOdilwdc8IzfmnnUDvkK9HtXieVTY/aQClUcDnyymg6pOWJ8S7hbA2F0C4yaRC4x9EviEQFlRF9rcqv0W7vHqqm7RC4ev63RJP0rY7QS49c3gM7MA0MBeqWbWnzdAloCVficHoaZaWAJV+lGhTtXMUlj3x0Udvl3VStjjvbDLg2uA3DZRviOTWN7ckq4EkEl+jcGXwde6AV/Bz+rEChXuffKctmrwNafgRm9zna9aIguxPiU8uIqnPz4wJ5rk31AVSXx7Udf7mbV1Ar5GX1bWYUwBMjFwYsnUBEKULK4dMD+otr0r7LlH+Nv9C/jgrJ3u4rqyPjblv/WsLXD8ppoxVJhVpRokF9VTUimHyGBdq/FeyVvHrUSQdem/lYNREcx5WuoFQdYObh6BznFPDjIw+DL4Wm/gS1ESHTWkshPzpKfkYJdzMV/anq7ieWoSwnHVSv2oavI4qCq8+Oyq+vRh4W+L/K6NnzP4mhN8hZCfANezQnL8fwBvXaAQYi/gq6kMZV0vSIU+tXtPFbQFuFRlXXog9unioj6GRuBMuWQCj7EWkQpELtKURhVrH10R0I/qIOlfgSkBYJXdaLZY/0gbELTZQIBRQEuhwp8U9bllfTSDr7pArMDrRmb/DL4MvtYV+Ap+XuktIgd0dFfbtrTg6wlV7sk7wjEh+uh9gQNCbpDOYDpSiHSB3wnMtWkGXy3BV1mHtP62Co0pH0hn4r2mqnb9+g6K1/UOviYpRsXcfU95UkW9E/NNIQdKQEl9igUitXFgkbYlFJjUaisWmlRYUP+t43WeWMJvSjh3E9xmxjy1Rfqz1r0GHgZfUT+S2WXowEKsfEcGYhnUgswaeMw61iEf+dACrj3rPY3rspbBpN2OkfXSalLsg7Z9HhKOGDkmADExEmpKBJ7nd5E5m1WmBl8zgq+yZm109MpTAiNwWAFvnVXQM1yXzMFVJRaudh4ceDycentQTsDgTblqp8FeX4QPHFAzXCmbwZfBl8HXigUm800ZAdB1A770ITozVARCAe9u6WiXEnzFbxQI06R97+osspeGhOwm0BIAU5L2PL8z+GqpSdOMO4CuZ1Tht6eGpG2tGC7JT+q42cGlL+YYh9Tgy+DL4Mvga9TFZw082sxHZU38PKioT+po07KWwSx1vhR+VE0mJUHPy3JJYPHe+4dikAqBtWk6k0x5QMqjSdVURFR5RalyS/TdovaV4H1aFMLT4QovgCdeGZ5wEZx0Ehy+e71jsK+m90sGi+ZWzdu/VTKY90EL3JdaBrHrqXVSdd00Hn2farDWUFkGtXRS66Ttcox/XsDHLHLrurHLx8H2b4ATT4SD94TPthBKLjJQ+STlAm/VZgFfOqT19eEQ3i5yvl5b1e54T3VG4PEthKhL5WAFvpRgnaop9KlK4anBl5inU18JV3wMPGkH+NuL4cenwaHXqutz9d1ycPKXyKDvD13j+allELuWWidzcHCWQT7ga6PbpQBoahlIG9aVXZ4LL7gs3G5zHYWbteUiAwGvVdUEJoEv0XwKM6ppa73CimqL7Gwcd++sQtR1Gz7nqzpK5kUlPPCPcPL2dbmCh4Tw4osWPIahzTjoWocd08sgjpnDjg47Rl2wXaa3yxw2HUgfsg65tZ1wQkqNcr/uUVW913F1s7SsZTAL8zXLRw5xzYYGX2VNZ59zMXx5m7oGlhTxsQV8dAjhj7zDTj69kzf4WlFKA9BaFrZLyyBaRdbAY545q9q9/wrgdgXE01GmPSZrGRh8TRu+rf8+uJMPZyUqT05HAP2lDlHeAttuU9fpenG77nd2tZ18eidv8GXwNWrQtsv0dmnmqye7LEF534r4PLKoU5emNYOvaRKa8e8bhvkq6zCKwr33rQ5Lvl8ocKuyClcs4Z6/h59XFT9fWNRV31M0O/n0Tt7gqycnP4dB5eDkzXyZ/Wuqbg462TlZURUMV5WEhwE3Luoj2dZqWcvAzFc7T9u5Mun14XBlnW+ocOL/CVXdv1xVdRfgel8Bv2h0M4eVlcGXwVdUyawdXDvznvvqHGRg8GXwtRHAl04a0TFtH6vOvNW5xAZfc7ut2W9cN8xXWVdnj4dJ76OT24MYBLjeD7yzqHO6xjWDrwXPt5xd5da8MjUANfNl5mtUQVPrpH1THr5JepHDgqAvskIEhXKd9y/gA2t46axlYOar3Uw8lzKFvC0pzN2Be1bHNt2wOjHgvOq/v1gdcH1s+PfL4azCaT2yg8vDwaWe6Ay+DL4MvlZ7y9R2mYN/XtfgSx9XgkpWPTyEH389YdI0+JqGJmb8+1IxX4HdknLoTEyxW2oqfKoicZ8tauA1T8vBuO3gHHaMupu1g5vHwOa4JwcZqNu2S8tgQ9hlCZcDTlDdz2Jy7a8c7HIiYWPmq52nncp8lXWC/BOB+1AnBP5XVaD2Q8D/FN1UhDf4MvPV1NqpOtlOxVtfnbWDa/01892QgwwMvuqxMwCt5ZCDTvbqm0q4dXX04Ver016eUMAbx5hu1jIw+GrnbCcqUwl/WVXgf1l11uWegd06UpX8ZwwltumFwZfBl8HX1hbTq5OfwThzcPIGHgZfTVXNQSd7t8sS/qn66BdWedJ/VsBJI7aatQwMvmbwrI1LVilTCC8q/nxgtVvxU8BzivoszL6awZfBl8GXwdc4/2LWx8xX1IusgUeXk2MJXwOuDNy5aJx5nDv7Z/DVTgu2Al8l3DXsTtwWeHJRH7/UdzP4Mvgy+DL4Mvga72kNQGu5bCTwpXxwbVy7OAAwHWSdvQwMvtpBpUvBVwmqOq9trioPccAapSHavWH61QZfBl8GXwZfBl8GX2vNFhsGfEkIJewW0n22qIxTAQJgWcvA4Gs62Fk10ZVwy+qAzy8An1MV+qIuGzFUM/gy+DL4Mvgy+DL4MvhqSCAAsM+EX92hgAup54ozh5qcx7zHux07Ev7VvweXuXEdY/5qUZeRGLoZfBl8GXwZfBl8GXwZfI1IoISdAwO26xb40x/go1eExww9SZdwHRWB/QVc6Vx42x5bn1JzSXfMfLUblatvgQ8WsD2wd0elI9r1wMBD8jIAXdGa3ncUTVHQrKn9tsY15/U5yEBdd76TZRBVOAedTOKbSthfJZ5KOLUqQaF8sLsVEBmxOU189ttCUfW3V+Wlbn0hXLQJPr8t/PXoEwy+ZpcpP4cXXBueWdXtulUBP2hxa5eXGngYfJn5MvNl5svMl5mvMRIIG+E+swV+tgmuCxwDPDrkgS08Fwd27XoqbxFOq7kRNdMlsLkrsF18ySnw0qvBvpvqElRbNYOvGYairA+73r+ER2yBo7eFR85wW1+XGHwZfBl8GXwZfBl8GXxNkEAJr9oC+10MZ26GvakLnB9awL/MOjGXsFc4d/nGwB4BaAl0KfKldlY45PvH1VFHP6qKq+uYI/2cFo4+eqouugAOvSw8z+BrVsk3rivrKvVC0De9GD62Ldx3jsd0dYvBl8GXwZfBl8GXwZfB19qz6iWh17Le9fg06tyvHaoj/44DTqxqc343HFG0GRB7dW3gmmGuv0V49Nnh2u9TR7t+Gn5OKuB3a72+hKv8Pez2qhqYXWDwNQcEKutzGK99AZy1Gf6wCW4/x2O6usXgy+DL4Mvgy+DL4Mvgawbw1dztWNbEiX4Erq4FXAM4h7o6/skVQPtlAFffqaJd3x4p2jrPHO7djvNILd5TwqGqXL8FTr0IXnNZeOkiz1vwXoMvgy+DL4Mvgy+DL4OvluBrwbl3ntsNvuaRWgN8CWztX8A+VSX7M8ZRiIs8v+W9Bl8JLOywAAAgAElEQVQGXwZfBl8GXwZfBl8GXy3hw3yXa8uo4rWKnw7WStgUkuheXMB/GnxdInpvaU8vg2gDSbZzNwxww25pz0wGtst6QOybajnYLjOXgXc7ToFxIUb8fmDnUN/LzJcdXA5O3uBrxXYNQA08ojYYfBl8RV3IGoAafE0HX0frkgIOCHU8DL4Mvgy+Vuwmawc3EEWegwxy0EmnROSREmHmawkAqMHXGt65qhVyJeoDOpXv9WGDr0uF5dVlegBq5svM16j3sl2mt8scAKjBl8FXp+vOwXO+yro2yPNVtbYAnZaeOrwhgeZg3Hby6Z28wZfBl8HX6inGvmkJgEenyGDyw3JgpL3bcZ7BLuuiau8v4NnhfoMv55bkklti8GXwZfBl8DVpassaeMwzH89xT9YymBZ2VHl9HaXzlPDhRwEHUYORwzr4XRt5Dsp8lXDLUAn3ugU61vGSZvBl8GXwtbXVZu3g2jiYBa7NQQbqvlkfyyCqcQ46mXq+zFoGa4EvgZ2vAJ+tKr4eXAGRfamTzvXfR1Ql+I8MYGTe36nEf5s2NPjSN96ygDs0OplamdQVhx0tg6bdpNbJrB1cGwezwLU5yMDgywvDpgrnoJP2TWsQNmuBrxcBXwPuFZivQ8IZRzohXEBs9zDSOiNpnt9F5mxWnzcY+CpBZz0p0f4ZBbzF4GvVEHmFnX6FHQfFDi49I53DRGfwZfBl8LVErPwk8CVwpXZKI+yokKPKLjSBlgDYPL/bEzh8VtQVrhP40mniOoOp13Y+7HcZeM/xsMst6nOfcpnozHzVI2H2Lx+dzAF4GIAaeESL8MKwloTtMi8ZnDcKWsaBL1WR/xBwl8bFMeF8XpZLj4r37l89/1ZV0dLXtURQu1aAbbtw6GXLW9td/ns4YhNccYc6xNps6sNZwIXtntjp1WLldgpV9zt9cIuH7RhkcG6Le7q81DJYkWZqnZS/0Hic3eUAt3yWZVALzHZpGUTTsV3WJ+Lk4JtOA06dBXw1r2km3HeV8/VaQCzaN1s62EGYr7fB5kfC6RfCUy8D/z7Sx9QrbHXHrI9l0FTL1DrpFXYeK2zphFkfyyD6BttlHnYp//zrcedBe7fjCLoqYb8QSr1KsXXIUVemnugMvurxMgBd0dvUOmknn4eTN/iqbcIAtJaD7TJzGUwDXy3JqV4vHyThvoS3i74v6k0Foy31RGfgYfCVm07ayefh5A08DL6avsF2mYddusjqLLAw7HI8E3hyUYOw3CY6gy+Dr9x00k4+Dydv8GXwZfC1tXfM2jeZ+WoMVgn3A/5L1PWYkKOuNPNlBxc1JnV4I/YjtU5m7eBmWXR1cE0OMjD4sm8y+DL46sCdrX5E72HHst4IIOAlEDaupZ7ozHyZ+TLzlR8jbfBlu4xamUM+qvqSg06mni+zloGZr2AyjZDjU4oahBl8TcbQqVmfHBxcahmY+VrRTzt5sz65MNI5+CaDr1obDL464sF6Zb5KuA/wgTVCjvqM1E7ezJdX2Ga+zHxNcqmpFwQ5AA/LYAmAR0eYYNpjDL6mSWjGv/cNvt5WFX7deY2Qo8HXykDZwaXf0m7my8zXqOu0Xaa3yxwAaPasz4xz/qKXGXwtKsFwf2/gqwSFX1Wh+2lrhBwNvgy+mqqceqIz+DL4MvhaPbmktkuDL9tlUytdamItAFjCbasDxL8U6nv9bo1rHXashWMHl14GBl928gZfBl+TpqusWZ+OCJlpj8laBk64B0p4EXD3Am4/ZTQNvgy+ooqkBqAGXwZfBl8GXwZfkydtg69p8HTGv/cZdjxOyfZFDcLWagZfBl8GX1tbSNYObkbfsuhlOcjAjLR9U1OPc9DJ1PNl1jLY8MxXCVcFfgPcqjpSSCDM4Gv6VJSa9ckhryK1DMx8mfky82Xmy8yXma/pM/aCV/TCfJXwKODwAnaeoX+pkby6aOBhGTRVNbVOZr26nMGmu7gkBxmY+TLzZeZriVh5M1/wn8AfCnjkDF449URn8FUPkgGoWR8DULM+41x2akY6B98kueSwIEg9X2Ytgw0NvqpE+22A3wOPKuC9Bl8zSMCryyik1E7eYUcDUIcdDUAddnTYceaJe94LOw87lnBX4NMzlJjIZaIz62Pma9R+vLpMf/JEDitshx29MHTY0WHHefHVmvf1Ab4OB25XwJ1m7HHqic7gy+DL4Gu1saa2S4Mv22XUSocdzUg3PZSLrI4DVyX8L/CuAg41+JpRAl5dOuy4RKvLVlo9/8UGXwZfBl9eFI3zIAZfo1Ip61DFr4BbFHD8jH439QrbzJedvJkvO/lJ7ip1HmIOrI9lUGtHDguC1PNl1jLYsAn3JTwaeHkBO84IvHRZamUy+DL4Mvgy+DL4muy0Db4MvqJ2GHy1ADdrXdppzlcJ/w5croADW/TP4MthR4cdHXYcdRk5OHn1ycDDMlgK4NFizl3k0hzs0mHHMWHHU4EXV8VVX9didA2+DL4Mvgy+DL7GO02HHfOoQeiw4xKwfxsy7FjC9YEfA3sUcKLBVwsJGHwZfBl8GXwZfE1ymjkAUIMvg6/Wk/ogYccS/qZKSHxFy3wv9c3Ml8GXwZfBl8GXwZfB1/TpPfV86bDj9DGa6YrOcr5KOAq4fMV6PWimN69clFqZ1JMcVlbOLUmfWxK1MrVOZu3gWtr3vJfnIAP13XZpGUQdzkEn7ZvWIGw2athR+V7/XMC/tvS2qZXJ4KseMAPQfBYEdvJ5bOs3+DIr35zObJd52GXrhPu9gM8B2wHPrliiw8KoijE6qMPftcE+nTBfFet1veobfgLsXsD32nTAYcdLpeUVdvoVtpkvA9BR92W7TG+XOSwMpRcGX5nLYBLzJaBzThjAlwJPAvYBDgAOrujtI4AjAxiZ93fHtQQ+XYGvRwKvmiPfS9018+XVZVTb1BOdwZfBl8HX6kkktV0afNkum1rZmvmKN4sBE4L+LHAI9c7AY4B9xRyFi+b9XWTTZsVgXYEvgUbV93rIrC9uXGfwZfBl8LW14XiFnccK22FH+yaHHZfIN62V8yWwJdbr7YHtUsjx6BHwJQA27+9SgS/le/3fAt5g8DWHBOzgDL6WyMHNreHtbswBgBp82TcZfC2Rb5qWcC+26d3AQ0Ou17wsl0TSvPdmwCvb+Td2A7YP9bla3lpf/iW49u3geyfCLfaAH87xEMnjTOCCOe7t6hbR2qLWBSJTtZ2CDM5N1AHLYEXwqXVyh7AB4qxEuqDXWga18G2XlkE0Q9sl5CSD3476x2ngS51Xwr0YsK5yvl4PvB84oaWz3jVsAPhpy/suvfyH8IAbwKHbrIRM2z5KAFDg68K2N3Z4/eYAvk7r8JltH6XzMCWDVODLMlgZsdQ6KR+h8Ti7rRJ1eL1lUAvTdmkZNMGX7TIP3ySi5PRZwVfc1fhH4M5VjldMjl/q3Y5lzbbduID7zOn4nfNVC85JrellEFU4tU7mEHKzDGyX0R7sm2pJ2C4zl8E05mtOjNLLbQsn3JfwBeCT1Ue/cM4epnby6nYOu2ns4Ay+ognZyefh5L0oMgBtTmu2yzzscu7djnNilF5uWwh8lbAphMkOLODDc/bQ4MsOLpcVtpmvFSNObZc5THQGX/ZNBl9bT+w52KXBVwlK8j8e2LmAMwy+5pSAHZzB1xI5uIW0fPabc3DyBl/2TQZfS+SbNkzYsYTHVjv0nlvUFe7nbalX2A471iPn0KtZn6YNp7ZLgy/bZdTHHHyT+pKDTtoufbYjlPDmqrzFFasjhR48L/JyhftLJeecL+d8RWWwk89jojPzZebLzJeZrwXgzeRbF835Usjx3wt4xQK9S43kzfp4hT2qvql10uDL4Csn1scLw3o0bJeZy2BDhB3LutbHn1SrrKgPDJ+3pZ7oDL4Mvgy+VltvarvMYaIz82Xmy8yXma95sc2a983NfJWgMyq/oQr5Bah22bwttZM3+DL4Mvgy+Jrkv8z6pE8HcM7Xinamni9zWBRt7N2OJTwaeE4BN5wXdYX7UiuTwZfBl8GXwZfB12RHbgBayyZr4LHgPDzr7VnLYKOEHY/Q+W8FHDDrqE24zuDL1H5UjdROPvYjtU5m7eAWtPdZb89BBuprap3MgfWxDAy+ot3mYJcbnvn6PPDxAl40qzc1+FpTUnZw6Sc6gy+HN0aN1HaZ3i5zAKBmvpYAgG4U5kt5Xg8u4BiDrwUlYObLzNfWKpT16rITbZ/+kBxkYObLvqmpqTnopFn5jVznq4QbACcB1yngF9P96JpXpFYmdS6HlZVX2OlX2Ga+zHyZ+Vrtru2bloD1WXAenvX2rAHoume+Svgr4C0F7DjriK1xncGXV5dmvsx8jbqIHJy8mS/7JjNfS+SbNgL4Up7XHQvYx+CrAwnYwRl8LZGD60zj136QwVctH7PyechAY5GDTqYmK7KWwUYAX8rz+nEBT+/AEadWJjs4O/lRNU6tk1k7uA5sfpZH5CADM19eGJr5WqKF4UYAXycD/1jAkbN40SnXpJ7oDL4Mvgy+Vhtpars0+LJdRq3Mgf0z81WPRg52uTFLTZSwPXAucKsCjjP46kACXl1GIaZO7I39MPBYY0dRZxq/9oNycPJmvuybzHyZ+erF5bU+XqiEOwKq8XXZAi7ooFepJzozX15hm/ky8zXJlaVeEOTA+lgGS8D6dDAXz/KIHBZFG5b5ejzwzA6OFcqFZTD4Mvgy+DL4MviaPPUafBl8Re0w+JoFos5wzTzM12uAaxfwgBmeP8slZr5M7TvsuETU/ixG3cE1OTh5hx3tmxx2XCLftK4T7kv4NPDlAp7XgYPVIwy+7OAMvpbIwXVk99MeY/BlRjrqSA6hV/UlB51MPV9mLYP1Dr5+DTy9gHdP854z/j21MqmbORi3qX1XuF8Kan9Gu170shycvJkvLwzNfC3RwnDdgq8SdgLOBG5WwAmLetdwv8GXHZyZryVycB3Z/bTHGHyZ+TLztdpKUs+XOdjlxku4L+Eu1GHHy3e009FhxxXjMvNl5svM14o95ODkzXx5YWjma4kWhuuZ+frbivl6SgE3mbZsbfH31EjeYUevsEfVNbVO5gA8LAMDj1wY6RzSQiQL22XmMljP4Ot1wC4FHNgCXE27NLWTN/gy+DL4cnhjkp8yI52ekTb4WtHO1PNl1gB0EvhSWYevqEwD8OwqdHdYkOdRwEEd/m4a2Gn+vVWpiRKOBT5TfeAL27xkyrWplcngy+DL4Mvgy+BrsqM2AK1lkzXw6HBOXutRWctgEvh6mIBL+KqPAI8OZRYOAA4GjqA+K1FgZN7ftT3upy34UrL94ws4usOBNvhyeCOX8EbsR2qdzNrBdWj7uTt59c/AwzKIemq7zByAzhJ2jEDrHsCJwDHAvsDuYZTn/V1k02b1jzODrxJ2AVRmYo+i7nNXLfVEZ+bLzJeZLzNfZr7MfE2b0wy+lhx8CfAocf0fAYUcxSI1wZcA2Ly/6xN83TnsdNSZjhdP09IWfzf4MvNl5mtrg7GTz8PJm/myb2papu0yD7ucu9REDD+eChzSEfN1f+CWgI7+adN2Bbavcs5+Mu2mU+DgXeDJ28Le065t+ffdgLPo5pDulq++9HIldKqG2WnzPqCD+/R+HVR+bgfPmucRlsGK1FLr5A6h8K/sIlWzDGrJ2y4tg2iDtkvIRQa/qUis00ed41phR4EttbcD+wDnLJDf1cwNey3wHuD4lp5aDlbg68fT7vsDvHRbuP5l4UHTrm35dzGByiUT8EjVBDyU2yFAnKrl4OQ3ugzi2KfWyRwcnGWQD/ja6HaZg3+WNtgu85GBgNdvZwVfcVdjvH6/EG5cit2OJWiTwHcLeEbH6MRhx1qgTuxNL4Oo2ql10uGNPMIbtkv7puZ0Z7vMwy7nDjt2jF0WelybhPufAS8u4C0LvXH1zaknOvUohzoyBl8GX9E67OTzcPIGXwZfBl9bz9lZ+6ZZdjt2jF/mftxM4Kuswcn5wJ0K+MLcbxt/o8GXHVzUjNQA1MzXio2mtsscnLzBl32TwZfBV8eQp37crODrFsA3gZ0LOKPjnqR28ma+6gE1+2fg0TTt1HZp8GW7jPqYg29SX3LQSdtlXQtVOGRVnvh6ZL4eWhV/fVNRK1/XLbUyGXjYyY/qdGqdtJPPY6Iz82Xmy8yXma+uMU8r5uufgbsXcIceepF6ojP4Mvgy+Fpt2KntMgcAavBl8GXwZfDVA+yZPez4XpXFKOojkbpuqZ28wZfBl8GXwdckv5Y6DzGHkJtlUGtHDguC1PNl1jJYj2HHE4B3FHB418grnGU5Nn7bw7smPdIOzjlfTd2wg1sjr2Igu8zByZv5MvNl5svMVy8ub9aEe+10PLCAD/bQi9QTnZkvM19mvsx8mfma7NzNfJn5itqRw6JoYyTcl3C9cPzQjQr4kcFXDxLw6jIKNbWTj/1IvSDI2sH1ZgH5rbDNfNk3mfnKzy43DPj6S+DDwOYCtvTgeFNPdGa+zHyZ+TLzZebLzNe06c2Loszz3tZVzlcJfwc8poA9pmnmnH83+PLq0szXEq0u57TztrflMNGZ+bJvMvO1RL5pvYGvNwE7FXBAW+854/UGX3ZwBl9L5OBmtOtFLzP4MiMddSiHDVHqSw46mXq+zFoG6w18fR44toDnL+pNJ9yfWpkcdrSTd9jRYUeHHR12nDbFZQ08pnW+o79nLYP1Br7OBJ5awDs7GrzcJjqDL4Ov3HQyawfXkx8YfWwOMnDY0ay8w45LxMqvG/BVws7A6cBeRX22Yx/NzJcdXNQr73asJZED8EhtlznIwODLvsngy+CrD9yz9sHaJdwJ+Bxw2WLMIZYd9Si1kzfzZebLzNdqY05tlwZftsuolc75WrFP2+VGOFi7hMdVJ4c/t4DrdgS0xj0mtTIZfNnJG3wZfE1ycanZ2ByAh2VgRjraRw6LovVf56uEVwE3LuDeBl89SsDUvsOOS0Tt924J+Ux0DjvaNznsuES+aT3lfH0UOLGAv+/R4Zr5soMz+FoiB9ejL8htojP4sm/KTSdTz5dmvjpygGue7VjCz6vK9i8pQLW++mqplclhR4cdHXZ02NFhx8ke3mHHfNjY1POlwVdHSGgi+CpBuQY6UPvOBajWV18ttTIZfBl8GXwZfBl8GXxNm+OyBh7TOt/R37OWwboIO5awF/AN4CoFnNXRwI17jMGXqf2oF6lX2LEfqXUyawfXoy9oPjoHGag/qXXSCfc1EXBV4JSBdG/Sa3LQSfum9b7bsYSHA68u6lpffbbUymTmy8yXmS8zX2a+zHxNm+cMvjKvQbhemK8Xh5Djnadp5IJ/N/gy82Xma2sjspPPw8mb+bJvyo2NTT1fZu2b1gv4eh9wRgGPXxBcTbs9tTKZ+TLzZebLzJeZLzNf0+aqrIHHtM539PesZbBewNf3gTcU8OqOBm3SYwy+vLo082Xma9Q/5ODkzXzZN5n5WiLfNAl87QB8CLgecFvg1PBNRwEHAc8GDuvgd22w0tjdjmGn43nAvQv4eJsHznGtwZcdnMHXEjm4OWx8nlsMvsxIR71xwv2KBaWeL3Owy7kq3AuAvS4ALYGvfYEDgIOrXTVHAEdSZ/LP+7vjWnq5SeDrZsDxwDWK/neYpFYmiSwH4/auqvQ7y6L5pNbJrB1cSx8z7+U5yMDMlxeGZr6WaGG4VthxFHwdogrywDEBiO0evnPe30XmbFaHNwl8aafjmwrYftYHLXBd6onO4Msr7FH1Ta2TOQAPy8DAIxdGOofFsWRhu8xcBm3Al0KOR4+ALwGweX/XFfg6FLhjAX3vdJRCp3byBl8GXwZfq1dPqe0yh4nOzJcBqJkvM19TGbI9gcNbMlBivsRundS8bwt8oIRfbgNPbvm8eS5P7eQNvgy+DL4Mvib5LqcDpE8HMPO1op2p58scFkVRBspL36q1Yb66yvl6PfBB4ISW6GfXCrBtV+Wc/bR530Xw5ZPhDdcDMXN9N/VBFfQv7PtFazx/M7AT8OuEfdgxyODcRH2wDFYEn1onlZ6g8Tg7kS7otZZBLXzbpWUQzdB2CbnI4LTGpsVL3eRa4CvubDy2OrrnfoAm2i52Oz53DtZLHV7FfL0XLnMg/PFPsM/l+z3TMQosNZI382Xmy8yXmS8zX5ORvtm/WjY5sT4XJFqY5SIDESWrZLDUdb5K2Bv4mlZ8Bfx2gAE2+KqFbAeXXga5LAhycXBnjHNwA/iEXCY626V9U1PdbZeZA9BlB1+PqkIeLynqRPghmsGXHVzUs9QA1OBrxeJT22UOE53Bl32TwdfWKCAHu5yrztcQYKbNO1aVmijh5cBNC7hXmwctcG1qJ6+u55DQmRp4WAYGHk0zTm2XOTh5gy+DL4Mvg68F4M3kW8eBr4+q9lgBf9/LG1c/NLWTN/iqx8Tgy+DL4Gu1f/KiKH06QA6+SZqRw4Ig9XyZtQyWPez4S+AFBfybwddAEvDqMgo69UQX+2EHl77+Xg5O3syXfZOZLzNfvQCBrZivsq75pR2YtynqpPshWuqJzqyPma9RPU+tkzkAD8vAwCOXRZGZL7PyM7HyS8t8lXAH4AsqvFrAH4dAXq5wf6mUU7M+OTi41DIw82UnP+r2Uuuk7TKPlAiHHWvLyHphuMzg64nAPxRww4GAl16TeoVt5svMl5mv1Qaf2i5zcPIOO5r9c9jRYcde4NBo2PGNqjdVwAG9vG38Q1M7eYMvgy+DL4OvSS7PzJcT7qNu5LAgSD1fZi2DZWa+vgp8qIAXGXwNKAGvLqOwU090Djs67Oiw42rXl9oucwi9Zh9yG2jGMvjqSNCXMl8lbAL+BPxVAcd09PxZHpMayZv5MvNl5svMl5mvyd7a4KuWTdbAY5bJtoNrspbBUjJfJdxE9b2AaxdwcgeDNOsjDL7MfJn52tpasnZwsxr2gtflIAN9goGHZRBVOQedTD1fZi2DZQVfDwVeX9Qn2A/ZUiuTmS8zX2a+zHyZ+TLzNW3eyxp4TOt8R3/PWgbLCr4OA/Yu4G4dDdKsjzH4MvNl5svM16i/yMHJm/myb2rqZQ46mXq+zFoGywq+PgZ8d8BjhaJSp1YmM19mvsx8mfky82XmaxphkDXwmNb5jv6etQyWFXydDTy9gKM6GqRZH2Pw5dWlmS8zX2a+xnvMHHb6Oe+tHpusgcesE+6C12Utg6UDX2V9pNApwM0L+PaCg9P2doMvgy+DL4Mvgy+Dr0lzRw4A1OBrCQDoMoIvVbT/ELC5gC1t0dOC1xt8GXwZfBl8GXwZfBl8TZ9MU8+XZr6mj9FMV1xS56usK9o/uICbz3RXtxelViZ9TQ4rK1P76be0R81OrZNZO7huzX/i03KQgTpnu7QMopLmoJP2TWscSbiMzNeLgfMKeORAjrX5mtTKZPBVj4YB6IpWptZJO/k88msMvszKN+cq22UedjnRPy8j+PoI8JoCXmPwlUACdnAOOzrs6LCjw44OO06ffrwwXC/M171ht/+BbwK3L+DL08e+8ytSK5NZHzNfo0qdWie9ws5jhW3mywtDM19LtDBcKubrY3Dve8GbgcsVcGHn0Gr6A1NPdAZfBl8GX6vtNLVd5gBADb4Mvgy+DL6mo5g5rrjaj+FZ14e7FHDLOe7v4pbUTt7gy+DL4Mvga5Ivc8K9E+6jbuSwIEg9X2Ytg6Vivn4L77gSnFTA47tAUnM8I7UyGXwZfBl8GXwZfE123gagtWyyBh5zzL3z3JK1DJYKfF0E390GnlXAW+YZiQ7uMfgytR/VKLWTj/1IrZNZO7gObH6WR+QgA/UztU56F3IeO7ENvpYAgC4N+DoIbnQU/CBRZftcJjozX2a+zHyZ+TLzZeZr2qIghwWBF4aZ7HbUOYwHAc8GDpumOaN/fw/c+UD4WAHbJ6hsb/C19YB4hZ2eZchFJ+3k8wjxmPkyK9/00rbLPOwyeZ2vfakr0x9cUeNHAEcCx7UBYF+DB+0Bh2wPe7W5r+NrUyN5M19mvsx8mfky82Xma9rUZvBl8HWJjhwCnAgcU4EuAbHd27BfJex2Nrz8Ati8Gzx4mtb1+HeDL68uo3qlZv/MfK0Yemq7zGGiM/Nl32Tma+vJPwe7TM58KeR49DzgS8ALOLWEc4oayV6tgNN6BFhrPTq1kzfzZebLzJeZLzNfZr6mTYFZA49pne/o71nLYKiE+ybz9VfA3sAbZhHwCfDAm8Aznw7Pejm86lvwitvDB2e5t4drdgF+C1zQw7NnfaR2FF0ZOH3WG3q4Tu9Xkds/9PDsWR5pGaxIKbVObg9sDnYxy9j1cY1lUEvVdmkZRPuyXUIuMhBZ9L1RxzcU+GrmfL0J+My4zozzygfBVY+CT/wRfrMd7LwfHHAMnNmHB5/hmVcFfheAxwyX93KJJrorAWf08vTZHqr3C3z9cbbLO7/KMlgRaWqd3C6AL9lFqmYZ1JK3XVoG0QZtl5CLDE4GvpoKfOm9c+92LOHqZ8B+74fPPw6+m8rDs8a20QH75Fo6edTScc5XrfRZU/sD2WUOMtCnptZJ+6Y8fJPtcgl801DMVxc+MAcH55yveiTt5NPLINpUap20XeYBQG2X9k3NedZ2mYddJk+4N/jqQgL1M7y6tAya2mTwlZ6RzmGiM/gy+DL42nqezcEuDb46wj6pJzqDLwPQUVVOrZNZO7iO7H7aY3KQgcGXwZfBl8HXNF81199zcHCpJzqDL4Mvg6/V7iO1Xebgmwy+DL4Mvgy+5gJX027KwcGldvIGXwZfBl8GX5N8pXMx0+di5pAWIv3wfJm5DJxwPw3ybf13gy+vLqNGpJ7oYj9S66SdfB5O3syXfZOZLzNf7RDNjFfbyZv1iaqSw+rS4KseDdtlHjIw+DL4Mvgy+JoRTrW7zE7e4MvgyyG3cV7D7J+BRy6MdA4LQy+KlmBhmHPYUVXMtwAXB6saGnxJNupD8yihFE5+2/D9F4V/Uxj35YA/NWa9oVmfvwB+w8qZnmmqlXIAABpGSURBVEPLYIfqbNI9Q5XiMshhaBnotTuHQr/fbozF0Dp5e0Dvj0dLDW2XlkE9+DnopO0SUssgugLbJewHnA18PhFm0AkTTwD+X2O+XLpSEzr/8QjgZ8ADwjmGQzp5CfHd4QzK5wJvDoM59ER369APgVApls6HGhJ4CHy+BjgAOLI6TuhZgMDH0MDjIcCLgAMrfTh+YBlo6HcEPgB8rQLj0gcdrTS0DNSP61Ofa6pzUV8XxmJonXwhcC/gQcAvE4QdLYPaGeWgk7ZLSC2DCL42ul1qrnwG8NhwBODQ7J/mylcCnwXeN8viOEfmS+Dib4C3Vh+hVcWNA+uh1bZYsCHOdbwtsAn4egUAHxkYFwEfnWWoMxWHOlhb7z4mONrbAL8HvhzAxyntorZzXX0jQD8fDsBH7NuPKwX/FXA+cM5cT21/058HPXhKAIMaC+nCT9o/au47BPyuU4GfWwI6KF6HGGtxMJQM1HEdFHsfQLqg9qoAAr8/oE7eCrgh8MQAxsWInjrgQe+WwYoKp9ZJ2yXkIANpxEa3S0UmLg/sUs3b9w0LQxEGmqeGwAyKUO0fFugHAVer5qz/CPOlojarMEOO4EuKdLMQ2rheJdDDqsnuPEB9/dsK3Z479/Q5+41iNRRqE8h4Zgg5iWF4BfDR2R+z8JWa5DSxCZAKVYsB27X63eND3xZ+wZQHiAEUyPg58EDgoaEvkoEOSI8h4b77oVW+ALEOJ31HkMPDGyucvt+v598lGJKAj5inR1Ug6CMDyiB+oxjQY4HHVRT704D7BTZwCBnoHbLJ3Srw9Wvgv8JKT4zoUAsS9cEyqEc7tU7aLmsGMrVvsl2CwI/mJKUlPJ/6/xVBO3QgzKAxEPv23ipd6SXAx0PESKTRJ8c555zA1w0CqPhRCHEptLNNmGgV6rpdYH76OlhbtKHCa3rPa4EfBoFpEMX4CFVrMDX599m0sn90AFkKvZ4WgKeYOIGdPSrGQ6DoSz12QqsoofdPA/8dwltRDtKZBwdGLub9dN2VcTJQ+PmsCnD9XWBZFNuXkcVcuK77MCoDAWGB8gj67lSxoE+udOI7Xb+48bxxOnmLYBcCPCdWRq5cj4MDSO+jK6N2KZv8y9CH+4dFymcqff3XPl4e8i5H7XKjySCKNrVO2i5r9nnUPw/tm6QPtsvVMtDYaE4SdlC7SYiaKVrVRxv1zz8N0YnfhpeJwBGRJNJgVcsFfIkqfGPV0fdXE/6dQ7hP/99s+wAKr4gJ6qOJTdJgaULTylqhz9MbL9LEu3fPzJfG46UBZCqcoxDXYwLzF7ty80ClKvTWRxO4U36V4tZiu8TyfGIEEGjS1d9j8nmX/ZgkA63yldcg4PeLAIT6MqpxMlC499+Cbr48JDwL+ImV7auN00kZ/DtDTqTGQMxk0+F02ZdJdikGWuFPAVGF4uX0osPp8v16lmVQSzS1Ttou6+jLOP88pG+SLtguJ8sg+h+NlRaJSh3qa56YhhkULZPdNufPS/1jLuBL6PCqwKfCSlchnbeHHQNiXEQdir7TpNNXkyDfFXJ4xH5JNpFdUv+eF/Jc+owfaxL76wBEBWw0wSnH6gfho5XzdMUgjz6Aj14j8KsJ9RsB4AhoCXSoXTOEXv+xwQx2PR6TZKD8rj4n+eZ3TJJBn0BnnBwn6aRsRXrYlw7EvkyyS9mG7HKIfDfLoB6N1Dppu6z9zzj/PKRvki7YLifLQKSFGCeRBlowj5I4Xc5Xa2EGRUY0T06MSuQCvrSav0ZIYJZw7hoAx2WrxPtrNbaOdim40Wfp/Vq9i0WIcXzl9CjU+LEB48ZK6ha7pxwa7exSDPubYdenmMG+wmxRHgJ32zXKOogFVPhRiffq0//2OQjh2ZZBLYjUOmm7rMvNpPZN0gXbpWUQXW8OOmnftKB/Tg2+lKAmcKOde8qliqyS8mvUlFA8unWzy7lfKxnlNv1ZlVR/dIjNKq9KchEAFBAb3b7a5fvjs/S9WlEJWGmHxsnhDyqvod00AiPqz9834tld9kPGrHFQMrmAlhLqY9z8poEJE/uocJvKLfTRLINaqjnopO2yTp5N6ZukC7ZLy6Dpa1PrpH1Th/45JfjSrj0Biy+GmkH/UiXHPSmUNRDbJcpOyfea8PsKr9wzhNekVKpnJfAT64SozIO2jj417PbrA3DEyVbA6n+qXWzKa1OSvZKXVcdJzJ+ozTuM1C/pui9K5BXw1Y92aii3TUnOquMkiltjobpnzfolXfZB8t/oMojyTK2Ttst6R3Fq3yR9sF1aBtEv5KCT9k3QmQxSgy8BC4EusSxKdhfro7wmlTbQjpKX9cT0RIXWOxRG024ErTKV16Vt9OqDmKgTAjjrEmiMPkvAQ3WjVMbid+H9yndTrFpg5zkhF00y6atJoZTP9J+B9VOcWjWEHlaNyXXDFtq39AiCLYOVkU2tk7GUyUa2yxxkII2wXVoGTfC10efLHOyyM/+cEnzp3QIcKhwqtkUATOE/MU7/NEBuk5RaOxEEcsR2afegttEr1KlEPf0M1XQkgZL8tYtMoc6dAtuk3X0CZH037Z55TxgH1SSJ5STEBCocO0SzDGopp9ZJ22Wt/6l9k3TBdmkZRN+bg07aN3Xon4cGX3qfdjKqRpFYHVXofn3Yri+2SUAsJnj3VUxVO/YU2tO/Al1KHHx1AD4CHioiqST3sbU5OkQhOqLl8LCL8x+qnZ3PDiE+yUfhvrjpoK/SGqoVJnbjbqF2lt6j3Z4K8x4VEnxVPFCbDvpqlkEt2dQ6abusAVdq3yRdsF1aBk3AlVon7Zt68s9Dgy+xO6qSrlWl6mipppaqZKtekApWCvBoR9/YirAdIABtj9ehlwJ+YpjEcumYFG3dV0K5dhQp4VylFfosKSGAJ1brn4F7hJIOAkIqLSEQpvISygGTbPra3agzClUv67jAsinkqtIB6peS7FU4U3LoK9xpGdQKnYNO2i5r5jmlb4ruzXZZn5+60X2T9CG1Tto39eifhwZf2q2hOhzKpVLFeB3Oq/wmDbKOzun7uBrV/4jvlHKrOrgYNlUpV87XUEekKL9N5SxUR0xjIPCpg5slG7W+AFcTv2qi0bmR+n7RySoi+7lQIyX2owO8O/ERlkEtmhx00nZZ725M6ZuiodguaxC80X2T9CG1Tto39eifhwZfAjg6pzAeSyPW5ythd512NKqsRN9N5RtUlVwAR5SqEux1ZJFyjlSYrc+K5U06WeGFWBVcJR600lOulw4T14GcfTcluQtsKtdOMpGhi/XTjlOdT9Ws7t9HX6R7G10GUa6pddJ2WS++Uvsm6YPt0jKIfiEHnbRvqufHzjHD0OBrdBJXGQOha9HMfZd0GAcgdqgYJx3XI3pXrc+yFmsBGG000AAr5NhnLa21+qCjGGLJh77qiVkG02FsDjppu6xLrKT0TVFTbJf1MTEb3TdJH1LrpH0TdCaDFOBL71SIS+ctSZmU/yXw1VfxznHTnYCOmC+xPqphJcYpBeCIx9UowV8nsr+tx1pa4+SglVU8skfMn5LvY52z6TChmyssg1qOqXVyo9mlvjceVt9kpIf2TdphrZSLZi1D22XNRG503yS93Gh2OW5WWZcy6Bt8aWJVodCzGvW6VDVa5x6pcryOz1Htjs93M4+veooMWMBKYc64e1KhrjeHnX7fCjlgOj5oiJIOzQ6qar12WWqXpyhNyeS/e6qlpXGWHM5vyEG/0xgoz+6V4RBS1TzTTsuh2kaUgeQ+ml84tE4q11Fnpcbwv8Z7SLvU9wrsa/NLzC9MIQPpu3ZYxzakDPRO6YF8gM601eaaONkOaZcqaK3TJZT+EVMuhrRLgU8BXvkhzRMCoUP7JrEZAnrNeWpIGazlb4fUyTgWsolUdjlOFutSBn2CL1VnVjhtz1CsUwU7fxMKmT59ALAjg7p3eKd2Ev4s5DNpd+P3B2SYBC5VWkO1zGTcasotUZkNlXTom/GTg1f1fh2QrRX2A8M7NQFr88Ezey5kq++1DOpxF8DQSQE6QUBsrxYBatppOqROakerynxo/AW2NfmqD0PYpfRRYH/02LAhZaCJVv4oyl9jMKQMmiBL8pBdamex8iyHtMsbh8Xx1UJFf4HhIX2TNlqptJDeqSR7/avNR+rXUL5JJxlo57VKDikKorSPtzZK7vTtnyPYUBRIstD7IwgeUiejb1I/FJVSX7TTfUi73FAy6BN8PTgAHIX3lMwtRycEe9JAtIocihLZtYtQiF61tO4ejHpIlktJ/QI8qhivmi1DfX/TqOXQtZng2tX7HxHKavR1ZNO44bUMaqmobppCXV8PxYRPC8V9h9YJLYzk2LUQ0cJAZVV+OsBuY8lAE66O7dKkpnNVZafaYCL2eyid1MLscWHxIyB4xzDpyUaG6oOYbgFA5bqKZfk/oebhUO/XWGhxGhkv+ShFAMRAxY1AfbvqCPoExDUXaSG4V/BR8WzZvvugsdf3igVVdOCdocyOTlcZciwEOAU8VeZH80RcqPf9/fH5zdMUNF8LCDUXJ0P0Y0PJoE/wpdyh7aoaWq8NuwpVU0uFPKXUQzSVstAKRrS+HL2+VTv5VMtLNb2GbiqtoDMbVdtLuwqHaqqSrSOC4gpOE58mOoFirTT73tXY/M6NLgOFV5TE/asw0YgVvnpVduWwHmvbjdMzrfS1y/fXIdylmm4x1DWEXsq5a0et2OCPh3NEv1GdbXrsEC8PAFAnW+idqvknwCG/pLI3Q+y41mfKLvWjSV9NQEynbCgVYqim3ebykWLflCIixkMLVZ0wouPE+m7y0WLbNMlrQXKXoIdiZlV/cIgmGxTjJTCuRbkYIPVJ+jHkKSfxW5V3+4KwMJI+DNVuEOYDvTOWP9LpJtKLP46E5/vu04aQQdfgS6tpnYmoiV3OVSsZraj035pgRC33CXyaSZpSEDn5dzSq12vVrSN8RPH3VUFf79XKWvlsqh/WXD1pwotnNqqIqoqaKg+rj6bCsWI0RldvquklJ6sK+pqEX9rHy0MOhZgNhZ5lxCqgq0luSBlo/MW2nhL0IBbOHUoGEq10Un0QCyvQ/dEQ5pUuyk40Aenv0tO+WtMudX6qwv/aQaaJVuFoAUIBMC0O+mijMlCOk4B/ZFj0fq20+zxVYlQGWmXrTFWFt8QyKDSuA+xj7lUfcog+aZxOatLX4lDpCH2Wu1HItWmX3wy2qm//YJh4pROKGPTVmnapRaH0TpP8/63O9D05gGPZSV9NNif7k/+NjNt9K/CraI3YaPlFyaNPm9S3aaOVvvtHIx/aXKSqELnstY8amKPzZbMbYsfVL7HjKvqtc3/7aKN2qfFXG1IG4/yz+tCrDLoEX3ErsEDFPuEIHxnV6wIAECCRcmul1VeT0ag4n/Jp9K+AhwZRVPIXAwumlc6Hey5kqlWEzkqUAxPobFLocbUnil+r7j6aHItW8XIkitk3nbnAkMJf+/a8s3Gt09+HkIEmU+VzaNw1wSrvT5Obxn4oGUQDFujTj5ge5Xsd0NjYIDZMv+trsplkl7INhZ0U6tDKNu4s60Mf5cTWkoHYPwHiT/Tx8kaZgqZvUohRTYfI6/B69U9g8Cc99UGPXUsn9XeFwHRNX35B7xhnl5pgxcjLT8pnKBwou+mjTZPBLcJ4faGPl4dnKg1Du8sV3hPjpnlQ6RgvquaF54dFs3yUQrJ9NvVDi6EXA/8+slBWCFQkgciKvvLOxs2X8XtvGTaBCRz1VQlgGmYYQgZr+aZeZdA1+NJKUqUjRN+K4RAAiEyPJhnl/miXVV9NBqMt+wo1ahWtkKdWDFrhK/Qmw5ex9Z1PoPcJACmUIwVXyDXuLNPvtepWYde+cgr0Du0yfUxgXHR0U8whkAxk1GIA+zo6SOO71unv+u6+ZaDvfHwAXRpvgXA5Ou0u1XcPIYM42Wl1q5Wj7E2TvfL/FGaSTgoca/Lr6zgrObhxdqmyJh8Kq/++7DE+t5lPMioD5bgo7CO59HWO6SQZyDdpkpeTVfgvrrr7ksdaOhlTI/o+aWOSXUoPFe4R+BQb1pdvmiYD2alAcF+6oLGVPijkq3CnNiPFhboYWOmj3i/Wpy8ZRP2KflphTuVc6qzfODcpZUebAEZZsS51c9J8qXcIBGtR0mfpobXsUguQIWSwlm9S9Ko3GXQJvjRg2j6ugqWa2AU2hFzlWBXD1+p6iCOE1A85MAlNKzih9j5p/LWMQfIVy6FzLLXK0qpy6Ka8DjlWGZESu9eimrvsm5gMTW56r/IIBEgFQpVHMUQuhWSvhYC2TYtxklMT4/XIsNIUOB0isVhOXiyo+qAzS9UvMcAKOSocO0Rbyy6H2HxiGdSjvJZOKs9qiGPFcrZLyUCAZIjjzSII0wJd/km+oo/Q3iz2HTeECXhqodwsATPL/YteM26+FDAS+NS83WfL2Td9pE8ZdA2+NIgK7yh/Q2BD29iVW/SDnlcy45RD36b8s4cExkOr/L4VaZKSKqyk1Y1ofdHdfTNvo/2I8XMdWq4fHWU0RFMehVhIgXEBD7GAynPoM7en+V2xdpTAtxgvATFtoVbuVZ85f6Oy1SkK72psX9emD4V+ZdxDtBzs0jKoRzoHnbRdrlidbEM7fgVKleMVd3wOYZfNd2i+UiqISAMBQTE/fTNvo+9PMV9uWN/UNfjSYGrlomRehTqUqKc8CyWxDrGqi8oUk5n1/1IoHRjdZ4htEviL1bKjYWk31xBMQ+xPs3q2QitiIPrKLZokA7FNyqUQ4BDoUbivrxDbuD4olKCNHsr3EugT+BQQHLopDK98EoU1lNwuOQypkznYpWVQa11qnZQ/2uh22TzhQH5SDIzA15D+WbrQjETov7U41MaHIRfoqefLDembugZfUh6hduW39FW1ftqkqZ00ynUSfSsF7juHorlzptm3ZlXeIYFn7INW2EcE4KO8Ae0ukzyGXE1JBjooXGHnFG1UBin6oHc2dVKHmQ/dcrPLjSoDjXsOOmm7rHcYR98k8KX6e30CnniMWvMdo5X8h/YLo75piPly9Bs3rG9aBHwpPi9WSwnssSm/Soo8xAHV46rhKqFfgEOVuodiFUZ3zkgWQ1YmHlc9XisJjYEAcJ87p+K4C+yqXlhMXNXvh0jYjO/PQQbqSw46abus61Sl9E3ShRx00nZZL8RT+qboo1RGY/ewCShufhryNAP7pjz886VgaV7wpWQ8lZNQaFG7RZQ4LEYlHpUxROLiuGq4487N63s1MWnnTN/vjc+fVD1+KKZLYFsnB2hnocJ6MXF1iNVkLjKI/Uitk7bLeidbat8kfbBdWgbRL8gXKtQsP6kTDQQIddzdkM2+qd5hP3qKQArMcMm4zwu+otLI0Y3bJjukUqWqhjv6jZJFyp0zqarHRznExNXR0hpD6kJqGcRvTa2TtssahKX2TdKH1Dppu6xJASXVp/RN0TdIH1TrUsfdDbHre9T/2jfVJVVSnCKw1Vi0BV/jTn9vKraKmypufHZPM248dV05I80yAUNVw42fNakq75A7Z5RDIHZLyeuRaRyyery+VaVEtC067hyMO0yVT6HdhdplqOrMfbXUMtB35aCTtsv6VAkBLoV0Yl7NkL4p6nhqnbRd1mArtW+SPkw6YSP6aR2hpA1AOgmlj2bflId/Hju2bcDXuNPfVcFeE7+eo5IOqtCsfKs+EheVx6SjipTL9exqVbtjqNkU6dshquFKiNOq8g6xc0a5ApK5aGwVp1T9LFVuV+h3iOrxmuhUHV3ASqVFNAbaTRhzGXQ0h/L/VN+sr91DqWUgXchBJ22X9UkGYjVUlFJ1BZXvOKRvis41tU7aLmsQnto3SR+mVfK/VijDpB2WfWyCsm/Kwz9PBNVtwNe0099VDVZnBqqWUh9NRvWAUCtLz1fxUtVE0UHRAmRDVMON4GutSv5D5DoJhOr4Dx2MLBbu3eGMRiXXD1FBX8VrdVahjk+KBQIFBHWMj8CWjosRAO+T9UotA+lCDjppu6wXfWLCVaVeizDV01M5Dx2WrYmtb98U/V1qnbRd1oW1U/umCL4mnbCh0wz6zo+2b8rDP3cCvlKf/h6rQwt0xB18KhaouihiXYYs55C6Kq/qqKkgX2QZldyrjQ/KI9AxFX03sWvKW1AB1XgsisZAtbz6PDi9+V2pZaC+5KCTtktILYOol6l10nZZM/+pfVPTN4w7YWOI0wzsm/Lwz52ALw3mM6vSEilOf48fcJ1QgO5VVZjhqLCq1c4Rhdz6PAtsVICpq/Lq/TqwXI5GQFB5VzrWSezfp/pGXuH5ymcQZR6r14tx03+reOgQ1eNzkIFEkVonbZe1k03tm6QLOeik7bLOtUrpm6ILTn2agX1Tev/cCfiKaD7F6e/ND1Cyog4FFuBQfodyPcSG9ZVbNEl4cvj3CflnKSr5x2RiHdAsxkubHAR6dGD3UE0bHRTikfzFgomBEBAeioXMQQaSdWqdlC5udLvMQQYRgGlnne1yY8sg+mD5KJU3UNHvFCds2Del989j5+M2OV/NBwx9+vto59VvxfZ1RMY3EhxEOhS4meU9iu3r3DzlvZ08yw0dX6Ocr+uGBFMV3O1js8W0LqeWQVyYpNZJ22VdT0lHOCkHTCc79JHMPE0f9ffUOmm7rPNRU/umWXSl72tymC9T22UOMthqnOcFX30ri59vCVgCloAlYAlYApbAupSAwde6HFZ/lCVgCVgCloAlYAnkKgGDr1xHxv2yBCwBS8ASsAQsgXUpAYOvdTms/ihLwBKwBCwBS8ASyFUCBl+5joz7ZQlYApaAJWAJWALrUgIGX+tyWP1RloAlYAlYApaAJZCrBAy+ch0Z98sSsAQsAUvAErAE1qUEDL7W5bD6oywBS8ASsAQsAUsgVwkYfOU6Mu6XJWAJWAKWgCVgCaxLCRh8rcth9UdZApaAJWAJWAKWQK4SMPjKdWTcL0vAErAELAFLwBJYlxIw+FqXw+qPsgQsAUvAErAELIFcJWDwlevIuF+WgCVgCVgCloAlsC4l8P8BZyeRxPpSCQ8AAAAASUVORK5CYII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AutoShape 8" descr="data:image/png;base64,iVBORw0KGgoAAAANSUhEUgAAAl8AAAEvCAYAAAB7daRBAAAAAXNSR0IArs4c6QAAIABJREFUeF7tnQe8dUV19v/7hdcCWEAp9hqjQGyIvWH7YgHFgD2gsceaRMUW4xeVCNZP1FgjGEs0GI1o7AV7QxEjNqwoIFJUUKS9+9sPe4a733PPuefsc/beM+feZ36/+3vh3l1mr1lrzTPPWrOmwM0SsAQsAUvAErAELAFLYDAJFBPetBfwOWC78PdnA4cBRwEHAfH/9edFfjfYh/pFloAlYAlYApaAJWAJ5CCBSeDrrsA3gHMB/fc5wNWBA4CDgSOAIxf83XE5CMB9sAQsAUvAErAELAFLYEgJTAJfzT48AXgH8CTgROAYYF9g93DRvL8Tk+ZmCVgCloAlYAlYApbAhpLANPB1NWAf4F0hvHj0CPgSAJv3dwZfG0rV/LGWgCVgCVgCloAlIAlMA18x5KgQ4SEdMV/7A7cCXtdyCHYNOWg/bXlfl5erD2cBF3b50JbP2gzsBPy65X1dXr5jkIHC0imaZbAi9dQ6uQOg8Tg7hSKEd1oGtSBsl5ZBNEPbJeQig9OAU0f94zTwFUOOmmQVauwi5+u1IYz5zZbOWizc9sBJLe/r8nL14Uzggi4f2vJZl6ly7q4ybjBbPmeRy/V+yUC5gCmaZbAi9dQ6eQVA4yG7SNUsg1rytkvLINqg7RJykcHpFXl1Xhvw1Qw5xvsW2dk47t42zlr9EZL9UZubOr5Wmw7OyAB8XRU4peNva/O4HJz8RpdBHK/UOpmDg7MM8gFfG90utRBJLQNpg+0ycxlMY77aTMh9X2vwVUs4B+M2+Eq/wjb4WvE4Bl8GX1Eb7JtqSRh8ZS4Dg692kDG1kzf4MgAd1djUOmknn4eTzyXsmJr1Mfgy+Mop9DrRPxt8GXy1k4BX2LmssM18mfkatV0Dj/SMdA6RCTNfSwBADb7aQY/ULIOZLzNfZr5W22xqu8yB/TPz5YVh0zJy0EnbZV2cfmyeuMGXwVc7CdjBmfnaWmPs5B12jBqRA+tj9m8JWJ95Jp057snaNxl8tRvR1EjezJeZLzNfZr4meS0DD4cdo25kDTzaTbtzX521DAy+2o2rwZeZLzNfZr5GvUYOTt5hR/smhx2XyDcZfBl8tZOAHZzB1xI5uHmUe457DL7MSOcUelVfctDJ1GRF1jIw+GrnaVMrk8OOdvIOOzrs6LDjZL/t0Gstm6yBR7tpd+6rs5aBwVe7cTX4MvNl5svMl8OO4/2mE+7zKIJt8LUEANTgy+CrnQQMvgy+DL4Mvgy+JvnNHACowZfB1zzz+sR7fLyQQ25ROXJwcKnDG1EWqdnYrKn9Tj3Q5IflIAP1LrVO2i7NfDWtxL7Jdb46c8GplUkfYgdnGdjBbW3Sqe3S4MsLw5wWhma+zHx1Bnr0IDNfdnA5ObjULIOZrxX3YvDldIBc0gFyWBwbfBl8GXx1KgGDL4Ov1Qpl4LEGtd+D/Y17pJkv+6acfJPBl8FXp67PzJcdXE4OzszXEji4Tj3Q5IcZfNk35eSbDL6WwDd5t2M775yaZVBvc6C1UwMPy8Aht6blprZLgy+DL4Mvs/Lj0IQP1m6HsSZendrJG3zZyY8qZ2qdzAF4WAa1VnhRZBlE/2C7zLzQrJmvdqgstZM3+DL4MvjyCnuS1zL4MviihBdvgX1/D5/cEf6h3RTX6dWp58usAajBVztdS61MBl8GXwZfBl8GX5P99roDoCVcDrhJ2PF/JeCKQPx3R0A/Vwa2BTYBd78Ijt0W7lKlqRwKfA04AzgN+FUBf2o37c19der50uBr7qHb+kYn3Bt45JRXkdrJR1nYwXm3Y9SF1DrpXMwFc3JL2B24BXAzYI8Auq7XmAp/A/wu/PwWaP6cD9y8Alv32QI/2gR/FkDX5YHtG8/Q/acGMBafpX/PBI4HvlnAyR3M2/ZNLrLagRrVj0itTGa+DEDNfJn5MvO1DpivEgSqbgncDtgb2CuApHOArwP/C/wA+C7wvQJOn2UmK+HIEvb9I3x8B3hovKf6/XUDe3aNMJddFdgpsGhi0gTebx+uF8gTY/YtgTHg2ALOmuX9jWtSz5dmvloO2KTLzXwZeJj5MvAY5x/s5GupmPlKLIPfwF0Phd+8qgZMl7ayDhXeJgCtWwP62Rk4LwAtAR2BnG8U8KMO5sy5gUdZM2+3DWDwL0Jf1aVPA/8BvG9GIGa7NPPVgSqb+WoK0U4+sZP36nIrm7aTN/iKCpHMN5XwxQZz9FLgwhA+vClwHWBLYLO+GlglAa7vFvXvu25zg6/RjpSwGbgX8LCKCbt/KHf0b8onK+AXa3Tcdmnw1Zlep1YmfYjzKiyDpkKn1snOnPwCVmoZGHwtDL7KujTBdiH0pxwp/Xf8Ud6U/lv/xh9dI93bFbg2sGdDhy8CBLLEgJ0YWK2vD5js3otdlvW3H0i9i1Kg8k1Vkv8/F/CrMfZruzT4WsCtb31ramUy+KrHwwB0RS9T62QvTr6lxVoGBl8zga9yJYn9BsANgfjvtdbQOYUGR3/+CJxLnYelXYS/Bp5WAkV9DvHBBby9pR53eXnvdlkxffcEnh1Cqf9UwMtGPsB2uQD4OgQQfSoBHwYcBRzU+H/JepHftVE253wZeER9Mfgy+DL7t9p7Jgu5ha4kt8t3ws0fDj+umJlzynqH390DOLhVyGPaoZq/VGrh+9Vc9hPgpPCjewSm/tD8KUAga6ZWwnXOh7/6Npx2G3jXTDf1d1Hv4Ct2vYRHVKUuXh2A6GOLOvyqZvA1J/gS8Lp3lQB4v6CU+1bx6gOE6KvEziOAI4Nw5/3dcS31zuDL4Mvga7XR2MHZyc/E+rT0t/Ncngx8lTXIEuDZ5SL4zrbwnapswgNC7atvhxwrhQG/WsAP5/m4Ge9JJoOR/g0GvvTest488JpqV+aDK/D6TCXmvwx2fVa9Y/OCGWXX9WWDymBC51sfL6Qtr0qoEy2r4mza+SDGS7HrYwABMdUjUZv3d2LS2jSDL4Mvgy+Dr3E+wwC0lsqGZb5KeDNw1y2w86a6AOm7qxpZ76kS4D9e1CHDodqGBF9RuGVNzoiYuaRdAIddto6cpWhLCb7Eel0TeE61HfZ1AWAJbB09Ar4W+Z3B13zqmINxb1gn3xiy1DKIXTHwMPMVdSG1Tg7umwLjIqblaRLCRXDSJrjCNnUCfIo2uAwmfGQy4FHWYd+rXAi/2Ba23bRC1Aw9Hslk0PjQ1syXwNe8jJbeO+1eVe99ZcuR2C3sQtHApmpi31QFOBWNqu+WccvJqkJxqqbCfJKBciRSNMtgReqpdVI5NBqPtgUYu9Qby6CW5oaxywNh85Hw1O3gkIvgq6fBK64A1z4fbn4SHHMH+EyXCtbiWTn4JnU3mV2eD2/YXCfj73IxfH9zXUA2RUsmg8bHRt+kkwi2apPOdlRYUVtJle/1pACmdOO8+V1Cf/He11e1T94PnNByNLSdV1t9f9ryvi4vFwAU+FL9llRNNVcEvrTDJlXTWWKSQSrwZRmsjHxqnZSD03icnUoZAcugFv6GsMuvw51uAS/fAhd+C555G/hyQ/c2hAxmsLVkdvkc2PEJsN95cL0bwcNOgcOvCW+Zoc9dX5JMBo0PkW8SUbLqdIK1DtaOuxi1XVZxXLVFdjaOu7eNsJ3zVUsrB1p7w4U3xihqahnELjns6LBj1IXUOtmrbyrrxbfSYPavPviF2vhVwMUjtrmuZdBiwswi5HY63GBn+ER1TNJDi5p0GbJlIYOQN78qWrYW+BpSSLO8y+DL4CvqSa9OfhZlzCC52eBrZaAMQGtZrFvgEY68Uc7xL7WjrpjM/K9bGczol+Jl2QCPEu4bNkDctYCvtPyORS7PRgbjUpUMvtoNbWonb+bLAHRUY1PrZNYOrp15z311DjJYl+CrhE2hruTzVEm9Sj05vLikssHEZvBViyYHnbzUN5Xw1KpTYitvX9Q11oZoWclg9IMNvtqpQOqJzuDL4Mvga7XNprbLHJz8ugNf4TBqhaquq5zhAr41g7s2+MoQfKlLVdj48FB7bc9imE1rOdhl692OM+j44Jc47GjgEZXOYccV8zPwcM5X1IZ1AzzK+tifj1Ef3LxfMfvmnnUjgwVn2OyAR3nJyUuXVL//dAHPX/D7Zrk9Oxk0O23ma5YhzGeiM/NlAGrmy8zXJK+1LoBHCXcLO+L/pzr65xFjkurX8trrQgbtpqWxV2cJPEr484r9Oh64VVEfOt5ny1IG8YMNvtoNfWqWweDL4Mvgy+Br3YKvsj6a5l+q8iUvqXK7/qmde77kaoOvWmjZAo8SXhKOLty7JbBuqw7ZykAfYvDVbjgNvmp52cGll0HU3NQ6mbWDa2fec1+dgwyW2i7LuoSOjrR7SGC7/mPO0bBvyh98Xbbasfo94I0FtD3ppo1a5GCXzvlqM2JrXJt6ojPzZebLzJeZr3XFfJX1QuYj4Szh/Qs4dgF/bfCVOfhS90q4a8jpU/L9jxYY77VuNfjqSLBOuDfwiKrkhPsVo0q9IMjawXXke6Y9JgcZLCXzVcKegHK7/qBQVAE/mybsKX83+FoC8BUAmAq436iA2y445pNuz8EuzXx1NLipJzozXwagZr7MfK0L5quE/QCFFz9bHWH3oBY7Gtdy5wZfywO+rgr8sDqy7ykFvLOjObr5GIOvjoRq5svAw8yXgcc4d5J6UZSDk18a5ivkd70UeDrwSuBZBWzpaJ4w+FoS8BXYr+dUpxY8JjBgo0dFLaoSOdilma9FRzHcn9rJm/kyADXzZQC6tMxXCTcB3lclW2sxfVABx3Tkm+NjDL6WC3xdLhwZ9ZwC3tyxLhh8dSRQM18GHma+DDzMfE12qFkDj7JmusR4fSHsaDyto7mh+ZisZdDD9056ZNbAo9npEp4B/B1wnar46kUdyihrGbjURLuRNvNVy8sOLr0Mouam1smsHVw785776hxkkK1dlnAb4P8BNwfEcLxqbklPv9G+aYmYL3W1hMsDvwKeWsA7pg/xzFfkYJcOO848XGtfmHqiU++8088yaGppap3M2sF1ZPfTHpODDLIDXyVcE3hZqN2l8OLTC/jJNGEu+HeDryUDXwGAvQB4eLUB48ZTDk5vox452KXBV5sRW+Pa1BOdwVc9OAagK0qaTCdLeO5FsO/v4FNXHeastq1Ms4T9gf3PgcsX8N4rwH92ZOczPya1DEY6mgx4lPCAi+GBp8MvrwYn6jxG4P5VXpfA1pML+NTMQl3swmQyCN3OwTepK1kDj9EhLmEn4GTgwKIuPdJFy1oGDju2G+JkE12jmzkYtx3cBg47lnD9cDzIay+EL26GO1QhpQ+EWk07VGzH9uFnu8a/+u8rBz3+UxV+Oj/8NP9bv9P/6+e8ahfcH8NP/G/VgiobtvBQ4KILYdttoSjgXe3MeeGrxew8+iL44ra1DBROU+Xu2N/47+i3xm/+U1HXt1qolXU47wUXwR7nwwd3qI/oGayVcCXgpyX8ugob3RDYNhRN/dceEuqnfZd9Uy2hrIHHuEGsiu0eAfx5AfeaNsgz/j1rGRh8zTiK4TKDr1oQdnDpZRA1tzedLOF6wE2rQ45vRl0M88bVTrW/aJrMFvjhJrhRSKL+cQBgAhTnBuCk/27+CHgIiOmIEf1ot9Pof+t3uka5IPo3/rf+f1Pj/QIdv78YttmmBnw6sHfIptX6X2yB72+qZfNzgcFGfyPYnKVPEZBdEECp/m3+t4DopHZdYKctcMYmuA7wniqB+XfAOeHfMyv26QzgN1VNpUv+u4C5kt3LGlxdA9i7AljK5bolNRgXKj5lC2zZBj5SwONm+egerrFvWl7wJd1StfubFvCdDnTD4KsDIeoR3u1YC9LMl2XQNKlOwFcJeo7AjCZUTayqOr1jYKFOqIpgKpT03SrM922xHAWcVMJ7gX3Pg49tBw/oyM5nfkxZ75B61AWwuYS3Xg5ePvPNHV04iwxCQnETaApcNkFnBJ+ybf3o/5v/xv9uAs/mF9wJ2ONC+Nm2sFdIWhYDqclHP7sAKmg5CgYFkH/b+DkbiD/6m3yugFb8kT402/+GAqmfA/5abOiFcNJmeGxR72hM0Qy+lhR8BQD/X1ogFPDYDpTH4KsDIRp8rQjR4MvgayHwVdbsyK3Czy0Ce7FzeOg3gK9UOTvfrIDVcQUIeK3VsnZwHfmeaY9JKoMKAO5eMY3PuBD2PA+OuRK8aFKHS9g1ADGxdvoRINOPQocCV/FHTOLvqx1oZwVAFv8VOBN79s2i/tul7Y1wpcfXDOQp0wTW498NvpYbfN05nPl49aJeCCzSktpl6LgT7hcZwca9nbAMC/YlGfgqYZsqtPOAM2Gvn8IH9oavLfgt896eTAaNDqd28rEra+pkWbMoe1UO7XaNH92jfCQBK4Gsb4V/v1PUoa42LWsH1+ZDFrg2Bxmo+6l10naZx8JQupCDTs41X5Y1w/62YnEmO2sZOOerncedS5navWLq1ckcXAl/A7xhC/yqgO0KeEkw8l+HnSpa8epvW62Ip35R+wuSySAX8BVA1QNOhB0/BO88pM7vUd6NWJDIZikJXGFENeVSCCx/WT9FDbq6aFk7uC4+cIZn5CADg696oAxAaznkoJNzzZdhnnleATeYwfbWuiRrGRh8tRvduZSp3SumXj0Y8CjrXBHlkygHSIm1ooTFpMSmQ1FPD6EKOb3dwh+UPKyieUpAFqvypRCm+NnUr5vtgsFksEZ3kjr5Et6oPBuxkSWctKkGvBojJacLiCl8+NUg+y8Vdaioj5a1g+vjg8c8MwcZGHgYfDVVMwednGu+LOt8yFNV92vBshNZy8Dgq513nkuZ2r1i6tW9AY+ynrjvCtwduGfY2aZdVgJQXw87uZ4GbNb2+s1wx9HelqBEX+WSRDAmwLZPYGAEEJRPJPZFzxMDo7yStq03GbToyCDgK5yF92fUu8z0r360ItQON51GfJ6MuKgriAtwfVvJ8C2+Y9FLs3Zwi37cjPfnIAODL4OvdQG+9BFlHVXZe8GyEznYpXO+ZnSi0y5bl+CrYk4eUe1gO7gqF3CPIAABpI/rp4AvNoWicNfn4DZ3qQHZJaGuWVrY8SUWLYKx24f7tKX42FCq4NNFvR1+Wls34CsUFxSQij8CVgJaKt9wCcAKTbsNBaq+D4hBFKA9UH+7EF55GfiHaULr6e9ZO7ievnn0sTnIwODL4Gs9gS/tsP1lVTblJkXt8+ZpOdilwdc8IzfmnnUDvkK9HtXieVTY/aQClUcDnyymg6pOWJ8S7hbA2F0C4yaRC4x9EviEQFlRF9rcqv0W7vHqqm7RC4ev63RJP0rY7QS49c3gM7MA0MBeqWbWnzdAloCVficHoaZaWAJV+lGhTtXMUlj3x0Udvl3VStjjvbDLg2uA3DZRviOTWN7ckq4EkEl+jcGXwde6AV/Bz+rEChXuffKctmrwNafgRm9zna9aIguxPiU8uIqnPz4wJ5rk31AVSXx7Udf7mbV1Ar5GX1bWYUwBMjFwYsnUBEKULK4dMD+otr0r7LlH+Nv9C/jgrJ3u4rqyPjblv/WsLXD8ppoxVJhVpRokF9VTUimHyGBdq/FeyVvHrUSQdem/lYNREcx5WuoFQdYObh6BznFPDjIw+DL4Wm/gS1ESHTWkshPzpKfkYJdzMV/anq7ieWoSwnHVSv2oavI4qCq8+Oyq+vRh4W+L/K6NnzP4mhN8hZCfANezQnL8fwBvXaAQYi/gq6kMZV0vSIU+tXtPFbQFuFRlXXog9unioj6GRuBMuWQCj7EWkQpELtKURhVrH10R0I/qIOlfgSkBYJXdaLZY/0gbELTZQIBRQEuhwp8U9bllfTSDr7pArMDrRmb/DL4MvtYV+Ap+XuktIgd0dFfbtrTg6wlV7sk7wjEh+uh9gQNCbpDOYDpSiHSB3wnMtWkGXy3BV1mHtP62Co0pH0hn4r2mqnb9+g6K1/UOviYpRsXcfU95UkW9E/NNIQdKQEl9igUitXFgkbYlFJjUaisWmlRYUP+t43WeWMJvSjh3E9xmxjy1Rfqz1r0GHgZfUT+S2WXowEKsfEcGYhnUgswaeMw61iEf+dACrj3rPY3rspbBpN2OkfXSalLsg7Z9HhKOGDkmADExEmpKBJ7nd5E5m1WmBl8zgq+yZm109MpTAiNwWAFvnVXQM1yXzMFVJRaudh4ceDycentQTsDgTblqp8FeX4QPHFAzXCmbwZfBl8HXigUm800ZAdB1A770ITozVARCAe9u6WiXEnzFbxQI06R97+osspeGhOwm0BIAU5L2PL8z+GqpSdOMO4CuZ1Tht6eGpG2tGC7JT+q42cGlL+YYh9Tgy+DL4Mvga9TFZw082sxHZU38PKioT+po07KWwSx1vhR+VE0mJUHPy3JJYPHe+4dikAqBtWk6k0x5QMqjSdVURFR5RalyS/TdovaV4H1aFMLT4QovgCdeGZ5wEZx0Ehy+e71jsK+m90sGi+ZWzdu/VTKY90EL3JdaBrHrqXVSdd00Hn2farDWUFkGtXRS66Ttcox/XsDHLHLrurHLx8H2b4ATT4SD94TPthBKLjJQ+STlAm/VZgFfOqT19eEQ3i5yvl5b1e54T3VG4PEthKhL5WAFvpRgnaop9KlK4anBl5inU18JV3wMPGkH+NuL4cenwaHXqutz9d1ycPKXyKDvD13j+allELuWWidzcHCWQT7ga6PbpQBoahlIG9aVXZ4LL7gs3G5zHYWbteUiAwGvVdUEJoEv0XwKM6ppa73CimqL7Gwcd++sQtR1Gz7nqzpK5kUlPPCPcPL2dbmCh4Tw4osWPIahzTjoWocd08sgjpnDjg47Rl2wXaa3yxw2HUgfsg65tZ1wQkqNcr/uUVW913F1s7SsZTAL8zXLRw5xzYYGX2VNZ59zMXx5m7oGlhTxsQV8dAjhj7zDTj69kzf4WlFKA9BaFrZLyyBaRdbAY545q9q9/wrgdgXE01GmPSZrGRh8TRu+rf8+uJMPZyUqT05HAP2lDlHeAttuU9fpenG77nd2tZ18eidv8GXwNWrQtsv0dmnmqye7LEF534r4PLKoU5emNYOvaRKa8e8bhvkq6zCKwr33rQ5Lvl8ocKuyClcs4Z6/h59XFT9fWNRV31M0O/n0Tt7gqycnP4dB5eDkzXyZ/Wuqbg462TlZURUMV5WEhwE3Luoj2dZqWcvAzFc7T9u5Mun14XBlnW+ocOL/CVXdv1xVdRfgel8Bv2h0M4eVlcGXwVdUyawdXDvznvvqHGRg8GXwtRHAl04a0TFtH6vOvNW5xAZfc7ut2W9cN8xXWVdnj4dJ76OT24MYBLjeD7yzqHO6xjWDrwXPt5xd5da8MjUANfNl5mtUQVPrpH1THr5JepHDgqAvskIEhXKd9y/gA2t46axlYOar3Uw8lzKFvC0pzN2Be1bHNt2wOjHgvOq/v1gdcH1s+PfL4azCaT2yg8vDwaWe6Ay+DL4MvlZ7y9R2mYN/XtfgSx9XgkpWPTyEH389YdI0+JqGJmb8+1IxX4HdknLoTEyxW2oqfKoicZ8tauA1T8vBuO3gHHaMupu1g5vHwOa4JwcZqNu2S8tgQ9hlCZcDTlDdz2Jy7a8c7HIiYWPmq52nncp8lXWC/BOB+1AnBP5XVaD2Q8D/FN1UhDf4MvPV1NqpOtlOxVtfnbWDa/01892QgwwMvuqxMwCt5ZCDTvbqm0q4dXX04Ver016eUMAbx5hu1jIw+GrnbCcqUwl/WVXgf1l11uWegd06UpX8ZwwltumFwZfBl8HX1hbTq5OfwThzcPIGHgZfTVXNQSd7t8sS/qn66BdWedJ/VsBJI7aatQwMvmbwrI1LVilTCC8q/nxgtVvxU8BzivoszL6awZfBl8GXwdc4/2LWx8xX1IusgUeXk2MJXwOuDNy5aJx5nDv7Z/DVTgu2Al8l3DXsTtwWeHJRH7/UdzP4Mvgy+DL4Mvga72kNQGu5bCTwpXxwbVy7OAAwHWSdvQwMvtpBpUvBVwmqOq9trioPccAapSHavWH61QZfBl8GXwZfBl8GX2vNFhsGfEkIJewW0n22qIxTAQJgWcvA4Gs62Fk10ZVwy+qAzy8An1MV+qIuGzFUM/gy+DL4Mvgy+DL4MvhqSCAAsM+EX92hgAup54ozh5qcx7zHux07Ev7VvweXuXEdY/5qUZeRGLoZfBl8GXwZfBl8GXwZfI1IoISdAwO26xb40x/go1eExww9SZdwHRWB/QVc6Vx42x5bn1JzSXfMfLUblatvgQ8WsD2wd0elI9r1wMBD8jIAXdGa3ncUTVHQrKn9tsY15/U5yEBdd76TZRBVOAedTOKbSthfJZ5KOLUqQaF8sLsVEBmxOU189ttCUfW3V+Wlbn0hXLQJPr8t/PXoEwy+ZpcpP4cXXBueWdXtulUBP2hxa5eXGngYfJn5MvNl5svMl5mvMRIIG+E+swV+tgmuCxwDPDrkgS08Fwd27XoqbxFOq7kRNdMlsLkrsF18ySnw0qvBvpvqElRbNYOvGYairA+73r+ER2yBo7eFR85wW1+XGHwZfBl8GXwZfBl8GXxNkEAJr9oC+10MZ26GvakLnB9awL/MOjGXsFc4d/nGwB4BaAl0KfKldlY45PvH1VFHP6qKq+uYI/2cFo4+eqouugAOvSw8z+BrVsk3rivrKvVC0De9GD62Ldx3jsd0dYvBl8GXwZfBl8GXwZfB19qz6iWh17Le9fg06tyvHaoj/44DTqxqc343HFG0GRB7dW3gmmGuv0V49Nnh2u9TR7t+Gn5OKuB3a72+hKv8Pez2qhqYXWDwNQcEKutzGK99AZy1Gf6wCW4/x2O6usXgy+DL4Mvgy+DL4Mvgawbw1dztWNbEiX4Erq4FXAM4h7o6/skVQPtlAFffqaJd3x4p2jrPHO7djvNILd5TwqGqXL8FTr0IXnNZeOkiz1vwXoMvgy+DL4Mvgy+DL4OvluBrwbl3ntsNvuaRWgN8CWztX8A+VSX7M8ZRiIs8v+W9Bl8JLOywAAAgAElEQVQGXwZfBl8GXwZfBl8GXy3hw3yXa8uo4rWKnw7WStgUkuheXMB/GnxdInpvaU8vg2gDSbZzNwxww25pz0wGtst6QOybajnYLjOXgXc7ToFxIUb8fmDnUN/LzJcdXA5O3uBrxXYNQA08ojYYfBl8RV3IGoAafE0HX0frkgIOCHU8DL4Mvgy+Vuwmawc3EEWegwxy0EmnROSREmHmawkAqMHXGt65qhVyJeoDOpXv9WGDr0uF5dVlegBq5svM16j3sl2mt8scAKjBl8FXp+vOwXO+yro2yPNVtbYAnZaeOrwhgeZg3Hby6Z28wZfBl8HX6inGvmkJgEenyGDyw3JgpL3bcZ7BLuuiau8v4NnhfoMv55bkklti8GXwZfBl8DVpassaeMwzH89xT9YymBZ2VHl9HaXzlPDhRwEHUYORwzr4XRt5Dsp8lXDLUAn3ugU61vGSZvBl8GXwtbXVZu3g2jiYBa7NQQbqvlkfyyCqcQ46mXq+zFoGa4EvgZ2vAJ+tKr4eXAGRfamTzvXfR1Ql+I8MYGTe36nEf5s2NPjSN96ygDs0OplamdQVhx0tg6bdpNbJrB1cGwezwLU5yMDgywvDpgrnoJP2TWsQNmuBrxcBXwPuFZivQ8IZRzohXEBs9zDSOiNpnt9F5mxWnzcY+CpBZz0p0f4ZBbzF4GvVEHmFnX6FHQfFDi49I53DRGfwZfBl8LVErPwk8CVwpXZKI+yokKPKLjSBlgDYPL/bEzh8VtQVrhP40mniOoOp13Y+7HcZeM/xsMst6nOfcpnozHzVI2H2Lx+dzAF4GIAaeESL8MKwloTtMi8ZnDcKWsaBL1WR/xBwl8bFMeF8XpZLj4r37l89/1ZV0dLXtURQu1aAbbtw6GXLW9td/ns4YhNccYc6xNps6sNZwIXtntjp1WLldgpV9zt9cIuH7RhkcG6Le7q81DJYkWZqnZS/0Hic3eUAt3yWZVALzHZpGUTTsV3WJ+Lk4JtOA06dBXw1r2km3HeV8/VaQCzaN1s62EGYr7fB5kfC6RfCUy8D/z7Sx9QrbHXHrI9l0FTL1DrpFXYeK2zphFkfyyD6BttlHnYp//zrcedBe7fjCLoqYb8QSr1KsXXIUVemnugMvurxMgBd0dvUOmknn4eTN/iqbcIAtJaD7TJzGUwDXy3JqV4vHyThvoS3i74v6k0Foy31RGfgYfCVm07ayefh5A08DL6avsF2mYddusjqLLAw7HI8E3hyUYOw3CY6gy+Dr9x00k4+Dydv8GXwZfC1tXfM2jeZ+WoMVgn3A/5L1PWYkKOuNPNlBxc1JnV4I/YjtU5m7eBmWXR1cE0OMjD4sm8y+DL46sCdrX5E72HHst4IIOAlEDaupZ7ozHyZ+TLzlR8jbfBlu4xamUM+qvqSg06mni+zloGZr2AyjZDjU4oahBl8TcbQqVmfHBxcahmY+VrRTzt5sz65MNI5+CaDr1obDL464sF6Zb5KuA/wgTVCjvqM1E7ezJdX2Ga+zHxNcqmpFwQ5AA/LYAmAR0eYYNpjDL6mSWjGv/cNvt5WFX7deY2Qo8HXykDZwaXf0m7my8zXqOu0Xaa3yxwAaPasz4xz/qKXGXwtKsFwf2/gqwSFX1Wh+2lrhBwNvgy+mqqceqIz+DL4MvhaPbmktkuDL9tlUytdamItAFjCbasDxL8U6nv9bo1rHXashWMHl14GBl928gZfBl+TpqusWZ+OCJlpj8laBk64B0p4EXD3Am4/ZTQNvgy+ooqkBqAGXwZfBl8GXwZfkydtg69p8HTGv/cZdjxOyfZFDcLWagZfBl8GX1tbSNYObkbfsuhlOcjAjLR9U1OPc9DJ1PNl1jLY8MxXCVcFfgPcqjpSSCDM4Gv6VJSa9ckhryK1DMx8mfky82Xmy8yXma/pM/aCV/TCfJXwKODwAnaeoX+pkby6aOBhGTRVNbVOZr26nMGmu7gkBxmY+TLzZeZriVh5M1/wn8AfCnjkDF449URn8FUPkgGoWR8DULM+41x2akY6B98kueSwIEg9X2Ytgw0NvqpE+22A3wOPKuC9Bl8zSMCryyik1E7eYUcDUIcdDUAddnTYceaJe94LOw87lnBX4NMzlJjIZaIz62Pma9R+vLpMf/JEDitshx29MHTY0WHHefHVmvf1Ab4OB25XwJ1m7HHqic7gy+DL4Gu1saa2S4Mv22XUSocdzUg3PZSLrI4DVyX8L/CuAg41+JpRAl5dOuy4RKvLVlo9/8UGXwZfBl9eFI3zIAZfo1Ip61DFr4BbFHD8jH439QrbzJedvJkvO/lJ7ip1HmIOrI9lUGtHDguC1PNl1jLYsAn3JTwaeHkBO84IvHRZamUy+DL4Mvgy+DL4muy0Db4MvqJ2GHy1ADdrXdppzlcJ/w5croADW/TP4MthR4cdHXYcdRk5OHn1ycDDMlgK4NFizl3k0hzs0mHHMWHHU4EXV8VVX9didA2+DL4Mvgy+DL7GO02HHfOoQeiw4xKwfxsy7FjC9YEfA3sUcKLBVwsJGHwZfBl8GXwZfE1ymjkAUIMvg6/Wk/ogYccS/qZKSHxFy3wv9c3Ml8GXwZfBl8GXwZfB1/TpPfV86bDj9DGa6YrOcr5KOAq4fMV6PWimN69clFqZ1JMcVlbOLUmfWxK1MrVOZu3gWtr3vJfnIAP13XZpGUQdzkEn7ZvWIGw2athR+V7/XMC/tvS2qZXJ4KseMAPQfBYEdvJ5bOs3+DIr35zObJd52GXrhPu9gM8B2wHPrliiw8KoijE6qMPftcE+nTBfFet1veobfgLsXsD32nTAYcdLpeUVdvoVtpkvA9BR92W7TG+XOSwMpRcGX5nLYBLzJaBzThjAlwJPAvYBDgAOrujtI4AjAxiZ93fHtQQ+XYGvRwKvmiPfS9018+XVZVTb1BOdwZfBl8HX6kkktV0afNkum1rZmvmKN4sBE4L+LHAI9c7AY4B9xRyFi+b9XWTTZsVgXYEvgUbV93rIrC9uXGfwZfBl8LW14XiFnccK22FH+yaHHZfIN62V8yWwJdbr7YHtUsjx6BHwJQA27+9SgS/le/3fAt5g8DWHBOzgDL6WyMHNreHtbswBgBp82TcZfC2Rb5qWcC+26d3AQ0Ou17wsl0TSvPdmwCvb+Td2A7YP9bla3lpf/iW49u3geyfCLfaAH87xEMnjTOCCOe7t6hbR2qLWBSJTtZ2CDM5N1AHLYEXwqXVyh7AB4qxEuqDXWga18G2XlkE0Q9sl5CSD3476x2ngS51Xwr0YsK5yvl4PvB84oaWz3jVsAPhpy/suvfyH8IAbwKHbrIRM2z5KAFDg68K2N3Z4/eYAvk7r8JltH6XzMCWDVODLMlgZsdQ6KR+h8Ti7rRJ1eL1lUAvTdmkZNMGX7TIP3ySi5PRZwVfc1fhH4M5VjldMjl/q3Y5lzbbduID7zOn4nfNVC85JrellEFU4tU7mEHKzDGyX0R7sm2pJ2C4zl8E05mtOjNLLbQsn3JfwBeCT1Ue/cM4epnby6nYOu2ns4Ay+ognZyefh5L0oMgBtTmu2yzzscu7djnNilF5uWwh8lbAphMkOLODDc/bQ4MsOLpcVtpmvFSNObZc5THQGX/ZNBl9bT+w52KXBVwlK8j8e2LmAMwy+5pSAHZzB1xI5uIW0fPabc3DyBl/2TQZfS+SbNkzYsYTHVjv0nlvUFe7nbalX2A471iPn0KtZn6YNp7ZLgy/bZdTHHHyT+pKDTtoufbYjlPDmqrzFFasjhR48L/JyhftLJeecL+d8RWWwk89jojPzZebLzJeZrwXgzeRbF835Usjx3wt4xQK9S43kzfp4hT2qvql10uDL4Csn1scLw3o0bJeZy2BDhB3LutbHn1SrrKgPDJ+3pZ7oDL4Mvgy+VltvarvMYaIz82Xmy8yXma95sc2a983NfJWgMyq/oQr5Bah22bwttZM3+DL4Mvgy+Jrkv8z6pE8HcM7Xinamni9zWBRt7N2OJTwaeE4BN5wXdYX7UiuTwZfBl8GXwZfB12RHbgBayyZr4LHgPDzr7VnLYKOEHY/Q+W8FHDDrqE24zuDL1H5UjdROPvYjtU5m7eAWtPdZb89BBuprap3MgfWxDAy+ot3mYJcbnvn6PPDxAl40qzc1+FpTUnZw6Sc6gy+HN0aN1HaZ3i5zAKBmvpYAgG4U5kt5Xg8u4BiDrwUlYObLzNfWKpT16rITbZ/+kBxkYObLvqmpqTnopFn5jVznq4QbACcB1yngF9P96JpXpFYmdS6HlZVX2OlX2Ga+zHyZ+Vrtru2bloD1WXAenvX2rAHoume+Svgr4C0F7DjriK1xncGXV5dmvsx8jbqIHJy8mS/7JjNfS+SbNgL4Up7XHQvYx+CrAwnYwRl8LZGD60zj136QwVctH7PyechAY5GDTqYmK7KWwUYAX8rz+nEBT+/AEadWJjs4O/lRNU6tk1k7uA5sfpZH5CADM19eGJr5WqKF4UYAXycD/1jAkbN40SnXpJ7oDL4Mvgy+Vhtpars0+LJdRq3Mgf0z81WPRg52uTFLTZSwPXAucKsCjjP46kACXl1GIaZO7I39MPBYY0dRZxq/9oNycPJmvuybzHyZ+erF5bU+XqiEOwKq8XXZAi7ooFepJzozX15hm/ky8zXJlaVeEOTA+lgGS8D6dDAXz/KIHBZFG5b5ejzwzA6OFcqFZTD4Mvgy+DL4MviaPPUafBl8Re0w+JoFos5wzTzM12uAaxfwgBmeP8slZr5M7TvsuETU/ixG3cE1OTh5hx3tmxx2XCLftK4T7kv4NPDlAp7XgYPVIwy+7OAMvpbIwXVk99MeY/BlRjrqSA6hV/UlB51MPV9mLYP1Dr5+DTy9gHdP854z/j21MqmbORi3qX1XuF8Kan9Gu170shycvJkvLwzNfC3RwnDdgq8SdgLOBG5WwAmLetdwv8GXHZyZryVycB3Z/bTHGHyZ+TLztdpKUs+XOdjlxku4L+Eu1GHHy3e009FhxxXjMvNl5svM14o95ODkzXx5YWjma4kWhuuZ+frbivl6SgE3mbZsbfH31EjeYUevsEfVNbVO5gA8LAMDj1wY6RzSQiQL22XmMljP4Ot1wC4FHNgCXE27NLWTN/gy+DL4cnhjkp8yI52ekTb4WtHO1PNl1gB0EvhSWYevqEwD8OwqdHdYkOdRwEEd/m4a2Gn+vVWpiRKOBT5TfeAL27xkyrWplcngy+DL4Mvgy+BrsqM2AK1lkzXw6HBOXutRWctgEvh6mIBL+KqPAI8OZRYOAA4GjqA+K1FgZN7ftT3upy34UrL94ws4usOBNvhyeCOX8EbsR2qdzNrBdWj7uTt59c/AwzKIemq7zByAzhJ2jEDrHsCJwDHAvsDuYZTn/V1k02b1jzODrxJ2AVRmYo+i7nNXLfVEZ+bLzJeZLzNfZr7MfE2b0wy+lhx8CfAocf0fAYUcxSI1wZcA2Ly/6xN83TnsdNSZjhdP09IWfzf4MvNl5mtrg7GTz8PJm/myb2papu0yD7ucu9REDD+eChzSEfN1f+CWgI7+adN2Bbavcs5+Mu2mU+DgXeDJ28Le065t+ffdgLPo5pDulq++9HIldKqG2WnzPqCD+/R+HVR+bgfPmucRlsGK1FLr5A6h8K/sIlWzDGrJ2y4tg2iDtkvIRQa/qUis00ed41phR4EttbcD+wDnLJDf1cwNey3wHuD4lp5aDlbg68fT7vsDvHRbuP5l4UHTrm35dzGByiUT8EjVBDyU2yFAnKrl4OQ3ugzi2KfWyRwcnGWQD/ja6HaZg3+WNtgu85GBgNdvZwVfcVdjvH6/EG5cit2OJWiTwHcLeEbH6MRhx1qgTuxNL4Oo2ql10uGNPMIbtkv7puZ0Z7vMwy7nDjt2jF0WelybhPufAS8u4C0LvXH1zaknOvUohzoyBl8GX9E67OTzcPIGXwZfBl9bz9lZ+6ZZdjt2jF/mftxM4Kuswcn5wJ0K+MLcbxt/o8GXHVzUjNQA1MzXio2mtsscnLzBl32TwZfBV8eQp37crODrFsA3gZ0LOKPjnqR28ma+6gE1+2fg0TTt1HZp8GW7jPqYg29SX3LQSdtlXQtVOGRVnvh6ZL4eWhV/fVNRK1/XLbUyGXjYyY/qdGqdtJPPY6Iz82Xmy8yXma+uMU8r5uufgbsXcIceepF6ojP4Mvgy+Fpt2KntMgcAavBl8GXwZfDVA+yZPez4XpXFKOojkbpuqZ28wZfBl8GXwdckv5Y6DzGHkJtlUGtHDguC1PNl1jJYj2HHE4B3FHB418grnGU5Nn7bw7smPdIOzjlfTd2wg1sjr2Igu8zByZv5MvNl5svMVy8ub9aEe+10PLCAD/bQi9QTnZkvM19mvsx8mfma7NzNfJn5itqRw6JoYyTcl3C9cPzQjQr4kcFXDxLw6jIKNbWTj/1IvSDI2sH1ZgH5rbDNfNk3mfnKzy43DPj6S+DDwOYCtvTgeFNPdGa+zHyZ+TLzZebLzNe06c2Loszz3tZVzlcJfwc8poA9pmnmnH83+PLq0szXEq0u57TztrflMNGZ+bJvMvO1RL5pvYGvNwE7FXBAW+854/UGX3ZwBl9L5OBmtOtFLzP4MiMddSiHDVHqSw46mXq+zFoG6w18fR44toDnL+pNJ9yfWpkcdrSTd9jRYUeHHR12nDbFZQ08pnW+o79nLYP1Br7OBJ5awDs7GrzcJjqDL4Ov3HQyawfXkx8YfWwOMnDY0ay8w45LxMqvG/BVws7A6cBeRX22Yx/NzJcdXNQr73asJZED8EhtlznIwODLvsngy+CrD9yz9sHaJdwJ+Bxw2WLMIZYd9Si1kzfzZebLzNdqY05tlwZftsuolc75WrFP2+VGOFi7hMdVJ4c/t4DrdgS0xj0mtTIZfNnJG3wZfE1ycanZ2ByAh2VgRjraRw6LovVf56uEVwE3LuDeBl89SsDUvsOOS0Tt924J+Ux0DjvaNznsuES+aT3lfH0UOLGAv+/R4Zr5soMz+FoiB9ejL8htojP4sm/KTSdTz5dmvjpygGue7VjCz6vK9i8pQLW++mqplclhR4cdHXZ02NFhx8ke3mHHfNjY1POlwVdHSGgi+CpBuQY6UPvOBajWV18ttTIZfBl8GXwZfBl8GXxNm+OyBh7TOt/R37OWwboIO5awF/AN4CoFnNXRwI17jMGXqf2oF6lX2LEfqXUyawfXoy9oPjoHGag/qXXSCfc1EXBV4JSBdG/Sa3LQSfum9b7bsYSHA68u6lpffbbUymTmy8yXmS8zX2a+zHxNm+cMvjKvQbhemK8Xh5Djnadp5IJ/N/gy82Xma2sjspPPw8mb+bJvyo2NTT1fZu2b1gv4eh9wRgGPXxBcTbs9tTKZ+TLzZebLzJeZLzNf0+aqrIHHtM539PesZbBewNf3gTcU8OqOBm3SYwy+vLo082Xma9Q/5ODkzXzZN5n5WiLfNAl87QB8CLgecFvg1PBNRwEHAc8GDuvgd22w0tjdjmGn43nAvQv4eJsHznGtwZcdnMHXEjm4OWx8nlsMvsxIR71xwv2KBaWeL3Owy7kq3AuAvS4ALYGvfYEDgIOrXTVHAEdSZ/LP+7vjWnq5SeDrZsDxwDWK/neYpFYmiSwH4/auqvQ7y6L5pNbJrB1cSx8z7+U5yMDMlxeGZr6WaGG4VthxFHwdogrywDEBiO0evnPe30XmbFaHNwl8aafjmwrYftYHLXBd6onO4Msr7FH1Ta2TOQAPy8DAIxdGOofFsWRhu8xcBm3Al0KOR4+ALwGweX/XFfg6FLhjAX3vdJRCp3byBl8GXwZfq1dPqe0yh4nOzJcBqJkvM19TGbI9gcNbMlBivsRundS8bwt8oIRfbgNPbvm8eS5P7eQNvgy+DL4Mvib5LqcDpE8HMPO1op2p58scFkVRBspL36q1Yb66yvl6PfBB4ISW6GfXCrBtV+Wc/bR530Xw5ZPhDdcDMXN9N/VBFfQv7PtFazx/M7AT8OuEfdgxyODcRH2wDFYEn1onlZ6g8Tg7kS7otZZBLXzbpWUQzdB2CbnI4LTGpsVL3eRa4CvubDy2OrrnfoAm2i52Oz53DtZLHV7FfL0XLnMg/PFPsM/l+z3TMQosNZI382Xmy8yXmS8zX5ORvtm/WjY5sT4XJFqY5SIDESWrZLDUdb5K2Bv4mlZ8Bfx2gAE2+KqFbAeXXga5LAhycXBnjHNwA/iEXCY626V9U1PdbZeZA9BlB1+PqkIeLynqRPghmsGXHVzUs9QA1OBrxeJT22UOE53Bl32TwdfWKCAHu5yrztcQYKbNO1aVmijh5cBNC7hXmwctcG1qJ6+u55DQmRp4WAYGHk0zTm2XOTh5gy+DL4Mvg68F4M3kW8eBr4+q9lgBf9/LG1c/NLWTN/iqx8Tgy+DL4Gu1f/KiKH06QA6+SZqRw4Ig9XyZtQyWPez4S+AFBfybwddAEvDqMgo69UQX+2EHl77+Xg5O3syXfZOZLzNfvQCBrZivsq75pR2YtynqpPshWuqJzqyPma9RPU+tkzkAD8vAwCOXRZGZL7PyM7HyS8t8lXAH4AsqvFrAH4dAXq5wf6mUU7M+OTi41DIw82UnP+r2Uuuk7TKPlAiHHWvLyHphuMzg64nAPxRww4GAl16TeoVt5svMl5mv1Qaf2i5zcPIOO5r9c9jRYcde4NBo2PGNqjdVwAG9vG38Q1M7eYMvgy+DL4OvSS7PzJcT7qNu5LAgSD1fZi2DZWa+vgp8qIAXGXwNKAGvLqOwU090Djs67Oiw42rXl9oucwi9Zh9yG2jGMvjqSNCXMl8lbAL+BPxVAcd09PxZHpMayZv5MvNl5svMl5mvyd7a4KuWTdbAY5bJtoNrspbBUjJfJdxE9b2AaxdwcgeDNOsjDL7MfJn52tpasnZwsxr2gtflIAN9goGHZRBVOQedTD1fZi2DZQVfDwVeX9Qn2A/ZUiuTmS8zX2a+zHyZ+TLzNW3eyxp4TOt8R3/PWgbLCr4OA/Yu4G4dDdKsjzH4MvNl5svM16i/yMHJm/myb2rqZQ46mXq+zFoGywq+PgZ8d8BjhaJSp1YmM19mvsx8mfky82XmaxphkDXwmNb5jv6etQyWFXydDTy9gKM6GqRZH2Pw5dWlmS8zX2a+xnvMHHb6Oe+tHpusgcesE+6C12Utg6UDX2V9pNApwM0L+PaCg9P2doMvgy+DL4Mvgy+Dr0lzRw4A1OBrCQDoMoIvVbT/ELC5gC1t0dOC1xt8GXwZfBl8GXwZfBl8TZ9MU8+XZr6mj9FMV1xS56usK9o/uICbz3RXtxelViZ9TQ4rK1P76be0R81OrZNZO7huzX/i03KQgTpnu7QMopLmoJP2TWscSbiMzNeLgfMKeORAjrX5mtTKZPBVj4YB6IpWptZJO/k88msMvszKN+cq22UedjnRPy8j+PoI8JoCXmPwlUACdnAOOzrs6LCjw44OO06ffrwwXC/M171ht/+BbwK3L+DL08e+8ytSK5NZHzNfo0qdWie9ws5jhW3mywtDM19LtDBcKubrY3Dve8GbgcsVcGHn0Gr6A1NPdAZfBl8GX6vtNLVd5gBADb4Mvgy+DL6mo5g5rrjaj+FZ14e7FHDLOe7v4pbUTt7gy+DL4Mvga5Ivc8K9E+6jbuSwIEg9X2Ytg6Vivn4L77gSnFTA47tAUnM8I7UyGXwZfBl8GXwZfE123gagtWyyBh5zzL3z3JK1DJYKfF0E390GnlXAW+YZiQ7uMfgytR/VKLWTj/1IrZNZO7gObH6WR+QgA/UztU56F3IeO7ENvpYAgC4N+DoIbnQU/CBRZftcJjozX2a+zHyZ+TLzZeZr2qIghwWBF4aZ7HbUOYwHAc8GDpumOaN/fw/c+UD4WAHbJ6hsb/C19YB4hZ2eZchFJ+3k8wjxmPkyK9/00rbLPOwyeZ2vfakr0x9cUeNHAEcCx7UBYF+DB+0Bh2wPe7W5r+NrUyN5M19mvsx8mfky82Xma9rUZvBl8HWJjhwCnAgcU4EuAbHd27BfJex2Nrz8Ati8Gzx4mtb1+HeDL68uo3qlZv/MfK0Yemq7zGGiM/Nl32Tma+vJPwe7TM58KeR49DzgS8ALOLWEc4oayV6tgNN6BFhrPTq1kzfzZebLzJeZLzNfZr6mTYFZA49pne/o71nLYKiE+ybz9VfA3sAbZhHwCfDAm8Aznw7Pejm86lvwitvDB2e5t4drdgF+C1zQw7NnfaR2FF0ZOH3WG3q4Tu9Xkds/9PDsWR5pGaxIKbVObg9sDnYxy9j1cY1lUEvVdmkZRPuyXUIuMhBZ9L1RxzcU+GrmfL0J+My4zozzygfBVY+CT/wRfrMd7LwfHHAMnNmHB5/hmVcFfheAxwyX93KJJrorAWf08vTZHqr3C3z9cbbLO7/KMlgRaWqd3C6AL9lFqmYZ1JK3XVoG0QZtl5CLDE4GvpoKfOm9c+92LOHqZ8B+74fPPw6+m8rDs8a20QH75Fo6edTScc5XrfRZU/sD2WUOMtCnptZJ+6Y8fJPtcgl801DMVxc+MAcH55yveiTt5NPLINpUap20XeYBQG2X9k3NedZ2mYddJk+4N/jqQgL1M7y6tAya2mTwlZ6RzmGiM/gy+DL42nqezcEuDb46wj6pJzqDLwPQUVVOrZNZO7iO7H7aY3KQgcGXwZfBl8HXNF81199zcHCpJzqDL4Mvg6/V7iO1Xebgmwy+DL4Mvgy+5gJX027KwcGldvIGXwZfBl8GX5N8pXMx0+di5pAWIv3wfJm5DJxwPw3ybf13gy+vLqNGpJ7oYj9S66SdfB5O3syXfZOZLzNf7RDNjFfbyZv1iaqSw+rS4KseDdtlHjIw+DL4Mvgy+JoRTrW7zE7e4MvgyyG3cV7D7J+BRy6MdA4LQy+KlmBhmHPYUVXMtwAXB6saGnxJNupD8yihFE5+2/D9F4V/Uxj35YA/NWa9oVmfvwB+w8qZnmmqlXIAABpGSURBVEPLYIfqbNI9Q5XiMshhaBnotTuHQr/fbozF0Dp5e0Dvj0dLDW2XlkE9+DnopO0SUssgugLbJewHnA18PhFm0AkTTwD+X2O+XLpSEzr/8QjgZ8ADwjmGQzp5CfHd4QzK5wJvDoM59ER369APgVApls6HGhJ4CHy+BjgAOLI6TuhZgMDH0MDjIcCLgAMrfTh+YBlo6HcEPgB8rQLj0gcdrTS0DNSP61Ofa6pzUV8XxmJonXwhcC/gQcAvE4QdLYPaGeWgk7ZLSC2DCL42ul1qrnwG8NhwBODQ7J/mylcCnwXeN8viOEfmS+Dib4C3Vh+hVcWNA+uh1bZYsCHOdbwtsAn4egUAHxkYFwEfnWWoMxWHOlhb7z4mONrbAL8HvhzAxyntorZzXX0jQD8fDsBH7NuPKwX/FXA+cM5cT21/058HPXhKAIMaC+nCT9o/au47BPyuU4GfWwI6KF6HGGtxMJQM1HEdFHsfQLqg9qoAAr8/oE7eCrgh8MQAxsWInjrgQe+WwYoKp9ZJ2yXkIANpxEa3S0UmLg/sUs3b9w0LQxEGmqeGwAyKUO0fFugHAVer5qz/CPOlojarMEOO4EuKdLMQ2rheJdDDqsnuPEB9/dsK3Z479/Q5+41iNRRqE8h4Zgg5iWF4BfDR2R+z8JWa5DSxCZAKVYsB27X63eND3xZ+wZQHiAEUyPg58EDgoaEvkoEOSI8h4b77oVW+ALEOJ31HkMPDGyucvt+v598lGJKAj5inR1Ug6CMDyiB+oxjQY4HHVRT704D7BTZwCBnoHbLJ3Srw9Wvgv8JKT4zoUAsS9cEyqEc7tU7aLmsGMrVvsl2CwI/mJKUlPJ/6/xVBO3QgzKAxEPv23ipd6SXAx0PESKTRJ8c555zA1w0CqPhRCHEptLNNmGgV6rpdYH76OlhbtKHCa3rPa4EfBoFpEMX4CFVrMDX599m0sn90AFkKvZ4WgKeYOIGdPSrGQ6DoSz12QqsoofdPA/8dwltRDtKZBwdGLub9dN2VcTJQ+PmsCnD9XWBZFNuXkcVcuK77MCoDAWGB8gj67lSxoE+udOI7Xb+48bxxOnmLYBcCPCdWRq5cj4MDSO+jK6N2KZv8y9CH+4dFymcqff3XPl4e8i5H7XKjySCKNrVO2i5r9nnUPw/tm6QPtsvVMtDYaE4SdlC7SYiaKVrVRxv1zz8N0YnfhpeJwBGRJNJgVcsFfIkqfGPV0fdXE/6dQ7hP/99s+wAKr4gJ6qOJTdJgaULTylqhz9MbL9LEu3fPzJfG46UBZCqcoxDXYwLzF7ty80ClKvTWRxO4U36V4tZiu8TyfGIEEGjS1d9j8nmX/ZgkA63yldcg4PeLAIT6MqpxMlC499+Cbr48JDwL+ImV7auN00kZ/DtDTqTGQMxk0+F02ZdJdikGWuFPAVGF4uX0osPp8v16lmVQSzS1Ttou6+jLOP88pG+SLtguJ8sg+h+NlRaJSh3qa56YhhkULZPdNufPS/1jLuBL6PCqwKfCSlchnbeHHQNiXEQdir7TpNNXkyDfFXJ4xH5JNpFdUv+eF/Jc+owfaxL76wBEBWw0wSnH6gfho5XzdMUgjz6Aj14j8KsJ9RsB4AhoCXSoXTOEXv+xwQx2PR6TZKD8rj4n+eZ3TJJBn0BnnBwn6aRsRXrYlw7EvkyyS9mG7HKIfDfLoB6N1Dppu6z9zzj/PKRvki7YLifLQKSFGCeRBlowj5I4Xc5Xa2EGRUY0T06MSuQCvrSav0ZIYJZw7hoAx2WrxPtrNbaOdim40Wfp/Vq9i0WIcXzl9CjU+LEB48ZK6ha7pxwa7exSDPubYdenmMG+wmxRHgJ32zXKOogFVPhRiffq0//2OQjh2ZZBLYjUOmm7rMvNpPZN0gXbpWUQXW8OOmnftKB/Tg2+lKAmcKOde8qliqyS8mvUlFA8unWzy7lfKxnlNv1ZlVR/dIjNKq9KchEAFBAb3b7a5fvjs/S9WlEJWGmHxsnhDyqvod00AiPqz9834tld9kPGrHFQMrmAlhLqY9z8poEJE/uocJvKLfTRLINaqjnopO2yTp5N6ZukC7ZLy6Dpa1PrpH1Th/45JfjSrj0Biy+GmkH/UiXHPSmUNRDbJcpOyfea8PsKr9wzhNekVKpnJfAT64SozIO2jj417PbrA3DEyVbA6n+qXWzKa1OSvZKXVcdJzJ+ozTuM1C/pui9K5BXw1Y92aii3TUnOquMkiltjobpnzfolXfZB8t/oMojyTK2Ttst6R3Fq3yR9sF1aBtEv5KCT9k3QmQxSgy8BC4EusSxKdhfro7wmlTbQjpKX9cT0RIXWOxRG024ErTKV16Vt9OqDmKgTAjjrEmiMPkvAQ3WjVMbid+H9yndTrFpg5zkhF00y6atJoZTP9J+B9VOcWjWEHlaNyXXDFtq39AiCLYOVkU2tk7GUyUa2yxxkII2wXVoGTfC10efLHOyyM/+cEnzp3QIcKhwqtkUATOE/MU7/NEBuk5RaOxEEcsR2afegttEr1KlEPf0M1XQkgZL8tYtMoc6dAtuk3X0CZH037Z55TxgH1SSJ5STEBCocO0SzDGopp9ZJ22Wt/6l9k3TBdmkZRN+bg07aN3Xon4cGX3qfdjKqRpFYHVXofn3Yri+2SUAsJnj3VUxVO/YU2tO/Al1KHHx1AD4CHioiqST3sbU5OkQhOqLl8LCL8x+qnZ3PDiE+yUfhvrjpoK/SGqoVJnbjbqF2lt6j3Z4K8x4VEnxVPFCbDvpqlkEt2dQ6abusAVdq3yRdsF1aBk3AlVon7Zt68s9Dgy+xO6qSrlWl6mipppaqZKtekApWCvBoR9/YirAdIABtj9ehlwJ+YpjEcumYFG3dV0K5dhQp4VylFfosKSGAJ1brn4F7hJIOAkIqLSEQpvISygGTbPra3agzClUv67jAsinkqtIB6peS7FU4U3LoK9xpGdQKnYNO2i5r5jmlb4ruzXZZn5+60X2T9CG1Tto39eifhwZf2q2hOhzKpVLFeB3Oq/wmDbKOzun7uBrV/4jvlHKrOrgYNlUpV87XUEekKL9N5SxUR0xjIPCpg5slG7W+AFcTv2qi0bmR+n7RySoi+7lQIyX2owO8O/ERlkEtmhx00nZZ725M6ZuiodguaxC80X2T9CG1Tto39eifhwZfAjg6pzAeSyPW5ythd512NKqsRN9N5RtUlVwAR5SqEux1ZJFyjlSYrc+K5U06WeGFWBVcJR600lOulw4T14GcfTcluQtsKtdOMpGhi/XTjlOdT9Ws7t9HX6R7G10GUa6pddJ2WS++Uvsm6YPt0jKIfiEHnbRvqufHzjHD0OBrdBJXGQOha9HMfZd0GAcgdqgYJx3XI3pXrc+yFmsBGG000AAr5NhnLa21+qCjGGLJh77qiVkG02FsDjppu6xLrKT0TVFTbJf1MTEb3TdJH1LrpH0TdCaDFOBL71SIS+ctSZmU/yXw1VfxznHTnYCOmC+xPqphJcYpBeCIx9UowV8nsr+tx1pa4+SglVU8skfMn5LvY52z6TChmyssg1qOqXVyo9mlvjceVt9kpIf2TdphrZSLZi1D22XNRG503yS93Gh2OW5WWZcy6Bt8aWJVodCzGvW6VDVa5x6pcryOz1Htjs93M4+veooMWMBKYc64e1KhrjeHnX7fCjlgOj5oiJIOzQ6qar12WWqXpyhNyeS/e6qlpXGWHM5vyEG/0xgoz+6V4RBS1TzTTsuh2kaUgeQ+ml84tE4q11Fnpcbwv8Z7SLvU9wrsa/NLzC9MIQPpu3ZYxzakDPRO6YF8gM601eaaONkOaZcqaK3TJZT+EVMuhrRLgU8BXvkhzRMCoUP7JrEZAnrNeWpIGazlb4fUyTgWsolUdjlOFutSBn2CL1VnVjhtz1CsUwU7fxMKmT59ALAjg7p3eKd2Ev4s5DNpd+P3B2SYBC5VWkO1zGTcasotUZkNlXTom/GTg1f1fh2QrRX2A8M7NQFr88Ezey5kq++1DOpxF8DQSQE6QUBsrxYBatppOqROakerynxo/AW2NfmqD0PYpfRRYH/02LAhZaCJVv4oyl9jMKQMmiBL8pBdamex8iyHtMsbh8Xx1UJFf4HhIX2TNlqptJDeqSR7/avNR+rXUL5JJxlo57VKDikKorSPtzZK7vTtnyPYUBRIstD7IwgeUiejb1I/FJVSX7TTfUi73FAy6BN8PTgAHIX3lMwtRycEe9JAtIocihLZtYtQiF61tO4ejHpIlktJ/QI8qhivmi1DfX/TqOXQtZng2tX7HxHKavR1ZNO44bUMaqmobppCXV8PxYRPC8V9h9YJLYzk2LUQ0cJAZVV+OsBuY8lAE66O7dKkpnNVZafaYCL2eyid1MLscWHxIyB4xzDpyUaG6oOYbgFA5bqKZfk/oebhUO/XWGhxGhkv+ShFAMRAxY1AfbvqCPoExDUXaSG4V/BR8WzZvvugsdf3igVVdOCdocyOTlcZciwEOAU8VeZH80RcqPf9/fH5zdMUNF8LCDUXJ0P0Y0PJoE/wpdyh7aoaWq8NuwpVU0uFPKXUQzSVstAKRrS+HL2+VTv5VMtLNb2GbiqtoDMbVdtLuwqHaqqSrSOC4gpOE58mOoFirTT73tXY/M6NLgOFV5TE/asw0YgVvnpVduWwHmvbjdMzrfS1y/fXIdylmm4x1DWEXsq5a0et2OCPh3NEv1GdbXrsEC8PAFAnW+idqvknwCG/pLI3Q+y41mfKLvWjSV9NQEynbCgVYqim3ebykWLflCIixkMLVZ0wouPE+m7y0WLbNMlrQXKXoIdiZlV/cIgmGxTjJTCuRbkYIPVJ+jHkKSfxW5V3+4KwMJI+DNVuEOYDvTOWP9LpJtKLP46E5/vu04aQQdfgS6tpnYmoiV3OVSsZraj035pgRC33CXyaSZpSEDn5dzSq12vVrSN8RPH3VUFf79XKWvlsqh/WXD1pwotnNqqIqoqaKg+rj6bCsWI0RldvquklJ6sK+pqEX9rHy0MOhZgNhZ5lxCqgq0luSBlo/MW2nhL0IBbOHUoGEq10Un0QCyvQ/dEQ5pUuyk40Aenv0tO+WtMudX6qwv/aQaaJVuFoAUIBMC0O+mijMlCOk4B/ZFj0fq20+zxVYlQGWmXrTFWFt8QyKDSuA+xj7lUfcog+aZxOatLX4lDpCH2Wu1HItWmX3wy2qm//YJh4pROKGPTVmnapRaH0TpP8/63O9D05gGPZSV9NNif7k/+NjNt9K/CraI3YaPlFyaNPm9S3aaOVvvtHIx/aXKSqELnstY8amKPzZbMbYsfVL7HjKvqtc3/7aKN2qfFXG1IG4/yz+tCrDLoEX3ErsEDFPuEIHxnV6wIAECCRcmul1VeT0ag4n/Jp9K+AhwZRVPIXAwumlc6Hey5kqlWEzkqUAxPobFLocbUnil+r7j6aHItW8XIkitk3nbnAkMJf+/a8s3Gt09+HkIEmU+VzaNw1wSrvT5Obxn4oGUQDFujTj5ge5Xsd0NjYIDZMv+trsplkl7INhZ0U6tDKNu4s60Mf5cTWkoHYPwHiT/Tx8kaZgqZvUohRTYfI6/B69U9g8Cc99UGPXUsn9XeFwHRNX35B7xhnl5pgxcjLT8pnKBwou+mjTZPBLcJ4faGPl4dnKg1Du8sV3hPjpnlQ6RgvquaF54dFs3yUQrJ9NvVDi6EXA/8+slBWCFQkgciKvvLOxs2X8XtvGTaBCRz1VQlgGmYYQgZr+aZeZdA1+NJKUqUjRN+K4RAAiEyPJhnl/miXVV9NBqMt+wo1ahWtkKdWDFrhK/Qmw5ex9Z1PoPcJACmUIwVXyDXuLNPvtepWYde+cgr0Du0yfUxgXHR0U8whkAxk1GIA+zo6SOO71unv+u6+ZaDvfHwAXRpvgXA5Ou0u1XcPIYM42Wl1q5Wj7E2TvfL/FGaSTgoca/Lr6zgrObhxdqmyJh8Kq/++7DE+t5lPMioD5bgo7CO59HWO6SQZyDdpkpeTVfgvrrr7ksdaOhlTI/o+aWOSXUoPFe4R+BQb1pdvmiYD2alAcF+6oLGVPijkq3CnNiPFhboYWOmj3i/Wpy8ZRP2KflphTuVc6qzfODcpZUebAEZZsS51c9J8qXcIBGtR0mfpobXsUguQIWSwlm9S9Ko3GXQJvjRg2j6ugqWa2AU2hFzlWBXD1+p6iCOE1A85MAlNKzih9j5p/LWMQfIVy6FzLLXK0qpy6Ka8DjlWGZESu9eimrvsm5gMTW56r/IIBEgFQpVHMUQuhWSvhYC2TYtxklMT4/XIsNIUOB0isVhOXiyo+qAzS9UvMcAKOSocO0Rbyy6H2HxiGdSjvJZOKs9qiGPFcrZLyUCAZIjjzSII0wJd/km+oo/Q3iz2HTeECXhqodwsATPL/YteM26+FDAS+NS83WfL2Td9pE8ZdA2+NIgK7yh/Q2BD29iVW/SDnlcy45RD36b8s4cExkOr/L4VaZKSKqyk1Y1ofdHdfTNvo/2I8XMdWq4fHWU0RFMehVhIgXEBD7GAynPoM7en+V2xdpTAtxgvATFtoVbuVZ85f6Oy1SkK72psX9emD4V+ZdxDtBzs0jKoRzoHnbRdrlidbEM7fgVKleMVd3wOYZfNd2i+UiqISAMBQTE/fTNvo+9PMV9uWN/UNfjSYGrlomRehTqUqKc8CyWxDrGqi8oUk5n1/1IoHRjdZ4htEviL1bKjYWk31xBMQ+xPs3q2QitiIPrKLZokA7FNyqUQ4BDoUbivrxDbuD4olKCNHsr3EugT+BQQHLopDK98EoU1lNwuOQypkznYpWVQa11qnZQ/2uh22TzhQH5SDIzA15D+WbrQjETov7U41MaHIRfoqefLDembugZfUh6hduW39FW1ftqkqZ00ynUSfSsF7juHorlzptm3ZlXeIYFn7INW2EcE4KO8Ae0ukzyGXE1JBjooXGHnFG1UBin6oHc2dVKHmQ/dcrPLjSoDjXsOOmm7rHcYR98k8KX6e30CnniMWvMdo5X8h/YLo75piPly9Bs3rG9aBHwpPi9WSwnssSm/Soo8xAHV46rhKqFfgEOVuodiFUZ3zkgWQ1YmHlc9XisJjYEAcJ87p+K4C+yqXlhMXNXvh0jYjO/PQQbqSw46abus61Sl9E3ShRx00nZZL8RT+qboo1RGY/ewCShufhryNAP7pjz886VgaV7wpWQ8lZNQaFG7RZQ4LEYlHpUxROLiuGq4487N63s1MWnnTN/vjc+fVD1+KKZLYFsnB2hnocJ6MXF1iNVkLjKI/Uitk7bLeidbat8kfbBdWgbRL8gXKtQsP6kTDQQIddzdkM2+qd5hP3qKQArMcMm4zwu+otLI0Y3bJjukUqWqhjv6jZJFyp0zqarHRznExNXR0hpD6kJqGcRvTa2TtssahKX2TdKH1Dppu6xJASXVp/RN0TdIH1TrUsfdDbHre9T/2jfVJVVSnCKw1Vi0BV/jTn9vKraKmypufHZPM248dV05I80yAUNVw42fNakq75A7Z5RDIHZLyeuRaRyyery+VaVEtC067hyMO0yVT6HdhdplqOrMfbXUMtB35aCTtsv6VAkBLoV0Yl7NkL4p6nhqnbRd1mArtW+SPkw6YSP6aR2hpA1AOgmlj2bflId/Hju2bcDXuNPfVcFeE7+eo5IOqtCsfKs+EheVx6SjipTL9exqVbtjqNkU6dshquFKiNOq8g6xc0a5ApK5aGwVp1T9LFVuV+h3iOrxmuhUHV3ASqVFNAbaTRhzGXQ0h/L/VN+sr91DqWUgXchBJ22X9UkGYjVUlFJ1BZXvOKRvis41tU7aLmsQnto3SR+mVfK/VijDpB2WfWyCsm/Kwz9PBNVtwNe0099VDVZnBqqWUh9NRvWAUCtLz1fxUtVE0UHRAmRDVMON4GutSv5D5DoJhOr4Dx2MLBbu3eGMRiXXD1FBX8VrdVahjk+KBQIFBHWMj8CWjosRAO+T9UotA+lCDjppu6wXfWLCVaVeizDV01M5Dx2WrYmtb98U/V1qnbRd1oW1U/umCL4mnbCh0wz6zo+2b8rDP3cCvlKf/h6rQwt0xB18KhaouihiXYYs55C6Kq/qqKkgX2QZldyrjQ/KI9AxFX03sWvKW1AB1XgsisZAtbz6PDi9+V2pZaC+5KCTtktILYOol6l10nZZM/+pfVPTN4w7YWOI0wzsm/Lwz52ALw3mM6vSEilOf48fcJ1QgO5VVZjhqLCq1c4Rhdz6PAtsVICpq/Lq/TqwXI5GQFB5VzrWSezfp/pGXuH5ymcQZR6r14tx03+reOgQ1eNzkIFEkVonbZe1k03tm6QLOeik7bLOtUrpm6ILTn2agX1Tev/cCfiKaD7F6e/ND1Cyog4FFuBQfodyPcSG9ZVbNEl4cvj3CflnKSr5x2RiHdAsxkubHAR6dGD3UE0bHRTikfzFgomBEBAeioXMQQaSdWqdlC5udLvMQQYRgGlnne1yY8sg+mD5KJU3UNHvFCds2Del989j5+M2OV/NBwx9+vto59VvxfZ1RMY3EhxEOhS4meU9iu3r3DzlvZ08yw0dX6Ocr+uGBFMV3O1js8W0LqeWQVyYpNZJ22VdT0lHOCkHTCc79JHMPE0f9ffUOmm7rPNRU/umWXSl72tymC9T22UOMthqnOcFX30ri59vCVgCloAlYAlYApbAupSAwde6HFZ/lCVgCVgCloAlYAnkKgGDr1xHxv2yBCwBS8ASsAQsgXUpAYOvdTms/ihLwBKwBCwBS8ASyFUCBl+5joz7ZQlYApaAJWAJWALrUgIGX+tyWP1RloAlYAlYApaAJZCrBAy+ch0Z98sSsAQsAUvAErAE1qUEDL7W5bD6oywBS8ASsAQsAUsgVwkYfOU6Mu6XJWAJWAKWgCVgCaxLCRh8rcth9UdZApaAJWAJWAKWQK4SMPjKdWTcL0vAErAELAFLwBJYlxIw+FqXw+qPsgQsAUvAErAELIFcJWDwlevIuF+WgCVgCVgCloAlsC4l8P8BZyeRxPpSCQ8AAAAASUVORK5CYII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399" y="911161"/>
            <a:ext cx="5913356" cy="4092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806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7169" y="-11217"/>
            <a:ext cx="467544" cy="5143500"/>
          </a:xfrm>
          <a:prstGeom prst="rect">
            <a:avLst/>
          </a:prstGeom>
          <a:gradFill>
            <a:gsLst>
              <a:gs pos="0">
                <a:srgbClr val="B4DCEA"/>
              </a:gs>
              <a:gs pos="0">
                <a:schemeClr val="tx2">
                  <a:lumMod val="20000"/>
                  <a:lumOff val="80000"/>
                </a:schemeClr>
              </a:gs>
              <a:gs pos="0">
                <a:srgbClr val="A6DFE2">
                  <a:alpha val="72000"/>
                </a:srgbClr>
              </a:gs>
              <a:gs pos="100000">
                <a:schemeClr val="bg1">
                  <a:lumMod val="75000"/>
                </a:schemeClr>
              </a:gs>
              <a:gs pos="0">
                <a:schemeClr val="bg2">
                  <a:lumMod val="9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solidFill>
              <a:schemeClr val="bg1"/>
            </a:solidFill>
          </a:ln>
          <a:effectLst>
            <a:reflection endPos="0" dist="508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/>
              <a:t>Прикрепление ЗЛ</a:t>
            </a:r>
          </a:p>
        </p:txBody>
      </p:sp>
      <p:sp>
        <p:nvSpPr>
          <p:cNvPr id="2" name="AutoShape 6" descr="https://globalcdh.org/files/bash/bash-and-its-exclamation-mark-command-preview-actual-command-before-executing-i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8" descr="https://globalcdh.org/files/bash/bash-and-its-exclamation-mark-command-preview-actual-command-before-executing-it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2" descr="data:image/png;base64,iVBORw0KGgoAAAANSUhEUgAAAl8AAAEvCAYAAAB7daRBAAAAAXNSR0IArs4c6QAAIABJREFUeF7tnQe8dUV19v/7hdcCWEAp9hqjQGyIvWH7YgHFgD2gsceaRMUW4xeVCNZP1FgjGEs0GI1o7AV7QxEjNqwoIFJUUKS9+9sPe4a733PPuefsc/beM+feZ36/+3vh3l1mr1lrzTPPWrOmwM0SsAQsAUvAErAELAFLYDAJFBPetBfwOWC78PdnA4cBRwEHAfH/9edFfjfYh/pFloAlYAlYApaAJWAJ5CCBSeDrrsA3gHMB/fc5wNWBA4CDgSOAIxf83XE5CMB9sAQsAUvAErAELAFLYEgJTAJfzT48AXgH8CTgROAYYF9g93DRvL8Tk+ZmCVgCloAlYAlYApbAhpLANPB1NWAf4F0hvHj0CPgSAJv3dwZfG0rV/LGWgCVgCVgCloAlIAlMA18x5KgQ4SEdMV/7A7cCXtdyCHYNOWg/bXlfl5erD2cBF3b50JbP2gzsBPy65X1dXr5jkIHC0imaZbAi9dQ6uQOg8Tg7hSKEd1oGtSBsl5ZBNEPbJeQig9OAU0f94zTwFUOOmmQVauwi5+u1IYz5zZbOWizc9sBJLe/r8nL14Uzggi4f2vJZl6ly7q4ybjBbPmeRy/V+yUC5gCmaZbAi9dQ6eQVA4yG7SNUsg1rytkvLINqg7RJykcHpFXl1Xhvw1Qw5xvsW2dk47t42zlr9EZL9UZubOr5Wmw7OyAB8XRU4peNva/O4HJz8RpdBHK/UOpmDg7MM8gFfG90utRBJLQNpg+0ycxlMY77aTMh9X2vwVUs4B+M2+Eq/wjb4WvE4Bl8GX1Eb7JtqSRh8ZS4Dg692kDG1kzf4MgAd1djUOmknn4eTzyXsmJr1Mfgy+Mop9DrRPxt8GXy1k4BX2LmssM18mfkatV0Dj/SMdA6RCTNfSwBADb7aQY/ULIOZLzNfZr5W22xqu8yB/TPz5YVh0zJy0EnbZV2cfmyeuMGXwVc7CdjBmfnaWmPs5B12jBqRA+tj9m8JWJ95Jp057snaNxl8tRvR1EjezJeZLzNfZr4meS0DD4cdo25kDTzaTbtzX521DAy+2o2rwZeZLzNfZr5GvUYOTt5hR/smhx2XyDcZfBl8tZOAHZzB1xI5uHmUe457DL7MSOcUelVfctDJ1GRF1jIw+GrnaVMrk8OOdvIOOzrs6LDjZL/t0Gstm6yBR7tpd+6rs5aBwVe7cTX4MvNl5svMl8OO4/2mE+7zKIJt8LUEANTgy+CrnQQMvgy+DL4Mvgy+JvnNHACowZfB1zzz+sR7fLyQQ25ROXJwcKnDG1EWqdnYrKn9Tj3Q5IflIAP1LrVO2i7NfDWtxL7Jdb46c8GplUkfYgdnGdjBbW3Sqe3S4MsLw5wWhma+zHx1Bnr0IDNfdnA5ObjULIOZrxX3YvDldIBc0gFyWBwbfBl8GXx1KgGDL4Ov1Qpl4LEGtd+D/Y17pJkv+6acfJPBl8FXp67PzJcdXE4OzszXEji4Tj3Q5IcZfNk35eSbDL6WwDd5t2M775yaZVBvc6C1UwMPy8Aht6blprZLgy+DL4Mvs/Lj0IQP1m6HsSZendrJG3zZyY8qZ2qdzAF4WAa1VnhRZBlE/2C7zLzQrJmvdqgstZM3+DL4MvjyCnuS1zL4MviihBdvgX1/D5/cEf6h3RTX6dWp58usAajBVztdS61MBl8GXwZfBl8GX5P99roDoCVcDrhJ2PF/JeCKQPx3R0A/Vwa2BTYBd78Ijt0W7lKlqRwKfA04AzgN+FUBf2o37c19der50uBr7qHb+kYn3Bt45JRXkdrJR1nYwXm3Y9SF1DrpXMwFc3JL2B24BXAzYI8Auq7XmAp/A/wu/PwWaP6cD9y8Alv32QI/2gR/FkDX5YHtG8/Q/acGMBafpX/PBI4HvlnAyR3M2/ZNLrLagRrVj0itTGa+DEDNfJn5MvO1DpivEgSqbgncDtgb2CuApHOArwP/C/wA+C7wvQJOn2UmK+HIEvb9I3x8B3hovKf6/XUDe3aNMJddFdgpsGhi0gTebx+uF8gTY/YtgTHg2ALOmuX9jWtSz5dmvloO2KTLzXwZeJj5MvAY5x/s5GupmPlKLIPfwF0Phd+8qgZMl7ayDhXeJgCtWwP62Rk4LwAtAR2BnG8U8KMO5sy5gUdZM2+3DWDwL0Jf1aVPA/8BvG9GIGa7NPPVgSqb+WoK0U4+sZP36nIrm7aTN/iKCpHMN5XwxQZz9FLgwhA+vClwHWBLYLO+GlglAa7vFvXvu25zg6/RjpSwGbgX8LCKCbt/KHf0b8onK+AXa3Tcdmnw1Zlep1YmfYjzKiyDpkKn1snOnPwCVmoZGHwtDL7KujTBdiH0pxwp/Xf8Ud6U/lv/xh9dI93bFbg2sGdDhy8CBLLEgJ0YWK2vD5js3otdlvW3H0i9i1Kg8k1Vkv8/F/CrMfZruzT4WsCtb31ramUy+KrHwwB0RS9T62QvTr6lxVoGBl8zga9yJYn9BsANgfjvtdbQOYUGR3/+CJxLnYelXYS/Bp5WAkV9DvHBBby9pR53eXnvdlkxffcEnh1Cqf9UwMtGPsB2uQD4OgQQfSoBHwYcBRzU+H/JepHftVE253wZeER9Mfgy+DL7t9p7Jgu5ha4kt8t3ws0fDj+umJlzynqH390DOLhVyGPaoZq/VGrh+9Vc9hPgpPCjewSm/tD8KUAga6ZWwnXOh7/6Npx2G3jXTDf1d1Hv4Ct2vYRHVKUuXh2A6GOLOvyqZvA1J/gS8Lp3lQB4v6CU+1bx6gOE6KvEziOAI4Nw5/3dcS31zuDL4Mvga7XR2MHZyc/E+rT0t/Ncngx8lTXIEuDZ5SL4zrbwnapswgNC7atvhxwrhQG/WsAP5/m4Ge9JJoOR/g0GvvTest488JpqV+aDK/D6TCXmvwx2fVa9Y/OCGWXX9WWDymBC51sfL6Qtr0qoEy2r4mza+SDGS7HrYwABMdUjUZv3d2LS2jSDL4Mvgy+Dr3E+wwC0lsqGZb5KeDNw1y2w86a6AOm7qxpZ76kS4D9e1CHDodqGBF9RuGVNzoiYuaRdAIddto6cpWhLCb7Eel0TeE61HfZ1AWAJbB09Ar4W+Z3B13zqmINxb1gn3xiy1DKIXTHwMPMVdSG1Tg7umwLjIqblaRLCRXDSJrjCNnUCfIo2uAwmfGQy4FHWYd+rXAi/2Ba23bRC1Aw9Hslk0PjQ1syXwNe8jJbeO+1eVe99ZcuR2C3sQtHApmpi31QFOBWNqu+WccvJqkJxqqbCfJKBciRSNMtgReqpdVI5NBqPtgUYu9Qby6CW5oaxywNh85Hw1O3gkIvgq6fBK64A1z4fbn4SHHMH+EyXCtbiWTn4JnU3mV2eD2/YXCfj73IxfH9zXUA2RUsmg8bHRt+kkwi2apPOdlRYUVtJle/1pACmdOO8+V1Cf/He11e1T94PnNByNLSdV1t9f9ryvi4vFwAU+FL9llRNNVcEvrTDJlXTWWKSQSrwZRmsjHxqnZSD03icnUoZAcugFv6GsMuvw51uAS/fAhd+C555G/hyQ/c2hAxmsLVkdvkc2PEJsN95cL0bwcNOgcOvCW+Zoc9dX5JMBo0PkW8SUbLqdIK1DtaOuxi1XVZxXLVFdjaOu7eNsJ3zVUsrB1p7w4U3xihqahnELjns6LBj1IXUOtmrbyrrxbfSYPavPviF2vhVwMUjtrmuZdBiwswi5HY63GBn+ER1TNJDi5p0GbJlIYOQN78qWrYW+BpSSLO8y+DL4CvqSa9OfhZlzCC52eBrZaAMQGtZrFvgEY68Uc7xL7WjrpjM/K9bGczol+Jl2QCPEu4bNkDctYCvtPyORS7PRgbjUpUMvtoNbWonb+bLAHRUY1PrZNYOrp15z311DjJYl+CrhE2hruTzVEm9Sj05vLikssHEZvBViyYHnbzUN5Xw1KpTYitvX9Q11oZoWclg9IMNvtqpQOqJzuDL4Mvga7XNprbLHJz8ugNf4TBqhaquq5zhAr41g7s2+MoQfKlLVdj48FB7bc9imE1rOdhl692OM+j44Jc47GjgEZXOYccV8zPwcM5X1IZ1AzzK+tifj1Ef3LxfMfvmnnUjgwVn2OyAR3nJyUuXVL//dAHPX/D7Zrk9Oxk0O23ma5YhzGeiM/NlAGrmy8zXJK+1LoBHCXcLO+L/pzr65xFjkurX8trrQgbtpqWxV2cJPEr484r9Oh64VVEfOt5ny1IG8YMNvtoNfWqWweDL4Mvgy+Br3YKvsj6a5l+q8iUvqXK7/qmde77kaoOvWmjZAo8SXhKOLty7JbBuqw7ZykAfYvDVbjgNvmp52cGll0HU3NQ6mbWDa2fec1+dgwyW2i7LuoSOjrR7SGC7/mPO0bBvyh98Xbbasfo94I0FtD3ppo1a5GCXzvlqM2JrXJt6ojPzZebLzJeZr3XFfJX1QuYj4Szh/Qs4dgF/bfCVOfhS90q4a8jpU/L9jxYY77VuNfjqSLBOuDfwiKrkhPsVo0q9IMjawXXke6Y9JgcZLCXzVcKegHK7/qBQVAE/mybsKX83+FoC8BUAmAq436iA2y445pNuz8EuzXx1NLipJzozXwagZr7MfK0L5quE/QCFFz9bHWH3oBY7Gtdy5wZfywO+rgr8sDqy7ykFvLOjObr5GIOvjoRq5svAw8yXgcc4d5J6UZSDk18a5ivkd70UeDrwSuBZBWzpaJ4w+FoS8BXYr+dUpxY8JjBgo0dFLaoSOdilma9FRzHcn9rJm/kyADXzZQC6tMxXCTcB3lclW2sxfVABx3Tkm+NjDL6WC3xdLhwZ9ZwC3tyxLhh8dSRQM18GHma+DDzMfE12qFkDj7JmusR4fSHsaDyto7mh+ZisZdDD9056ZNbAo9npEp4B/B1wnar46kUdyihrGbjURLuRNvNVy8sOLr0Mouam1smsHVw785776hxkkK1dlnAb4P8BNwfEcLxqbklPv9G+aYmYL3W1hMsDvwKeWsA7pg/xzFfkYJcOO848XGtfmHqiU++8088yaGppap3M2sF1ZPfTHpODDLIDXyVcE3hZqN2l8OLTC/jJNGEu+HeDryUDXwGAvQB4eLUB48ZTDk5vox452KXBV5sRW+Pa1BOdwVc9OAagK0qaTCdLeO5FsO/v4FNXHeastq1Ms4T9gf3PgcsX8N4rwH92ZOczPya1DEY6mgx4lPCAi+GBp8MvrwYn6jxG4P5VXpfA1pML+NTMQl3swmQyCN3OwTepK1kDj9EhLmEn4GTgwKIuPdJFy1oGDju2G+JkE12jmzkYtx3cBg47lnD9cDzIay+EL26GO1QhpQ+EWk07VGzH9uFnu8a/+u8rBz3+UxV+Oj/8NP9bv9P/6+e8ahfcH8NP/G/VgiobtvBQ4KILYdttoSjgXe3MeeGrxew8+iL44ra1DBROU+Xu2N/47+i3xm/+U1HXt1qolXU47wUXwR7nwwd3qI/oGayVcCXgpyX8ugob3RDYNhRN/dceEuqnfZd9Uy2hrIHHuEGsiu0eAfx5AfeaNsgz/j1rGRh8zTiK4TKDr1oQdnDpZRA1tzedLOF6wE2rQ45vRl0M88bVTrW/aJrMFvjhJrhRSKL+cQBgAhTnBuCk/27+CHgIiOmIEf1ot9Pof+t3uka5IPo3/rf+f1Pj/QIdv78YttmmBnw6sHfIptX6X2yB72+qZfNzgcFGfyPYnKVPEZBdEECp/m3+t4DopHZdYKctcMYmuA7wniqB+XfAOeHfMyv26QzgN1VNpUv+u4C5kt3LGlxdA9i7AljK5bolNRgXKj5lC2zZBj5SwONm+egerrFvWl7wJd1StfubFvCdDnTD4KsDIeoR3u1YC9LMl2XQNKlOwFcJeo7AjCZUTayqOr1jYKFOqIpgKpT03SrM922xHAWcVMJ7gX3Pg49tBw/oyM5nfkxZ75B61AWwuYS3Xg5ePvPNHV04iwxCQnETaApcNkFnBJ+ybf3o/5v/xv9uAs/mF9wJ2ONC+Nm2sFdIWhYDqclHP7sAKmg5CgYFkH/b+DkbiD/6m3yugFb8kT402/+GAqmfA/5abOiFcNJmeGxR72hM0Qy+lhR8BQD/X1ogFPDYDpTH4KsDIRp8rQjR4MvgayHwVdbsyK3Czy0Ce7FzeOg3gK9UOTvfrIDVcQUIeK3VsnZwHfmeaY9JKoMKAO5eMY3PuBD2PA+OuRK8aFKHS9g1ADGxdvoRINOPQocCV/FHTOLvqx1oZwVAFv8VOBN79s2i/tul7Y1wpcfXDOQp0wTW498NvpYbfN05nPl49aJeCCzSktpl6LgT7hcZwca9nbAMC/YlGfgqYZsqtPOAM2Gvn8IH9oavLfgt896eTAaNDqd28rEra+pkWbMoe1UO7XaNH92jfCQBK4Gsb4V/v1PUoa42LWsH1+ZDFrg2Bxmo+6l10naZx8JQupCDTs41X5Y1w/62YnEmO2sZOOerncedS5navWLq1ckcXAl/A7xhC/yqgO0KeEkw8l+HnSpa8epvW62Ip35R+wuSySAX8BVA1QNOhB0/BO88pM7vUd6NWJDIZikJXGFENeVSCCx/WT9FDbq6aFk7uC4+cIZn5CADg696oAxAaznkoJNzzZdhnnleATeYwfbWuiRrGRh8tRvduZSp3SumXj0Y8CjrXBHlkygHSIm1ooTFpMSmQ1FPD6EKOb3dwh+UPKyieUpAFqvypRCm+NnUr5vtgsFksEZ3kjr5Et6oPBuxkSWctKkGvBojJacLiCl8+NUg+y8Vdaioj5a1g+vjg8c8MwcZGHgYfDVVMwednGu+LOt8yFNV92vBshNZy8Dgq513nkuZ2r1i6tW9AY+ynrjvCtwduGfY2aZdVgJQXw87uZ4GbNb2+s1wx9HelqBEX+WSRDAmwLZPYGAEEJRPJPZFzxMDo7yStq03GbToyCDgK5yF92fUu8z0r360ItQON51GfJ6MuKgriAtwfVvJ8C2+Y9FLs3Zwi37cjPfnIAODL4OvdQG+9BFlHVXZe8GyEznYpXO+ZnSi0y5bl+CrYk4eUe1gO7gqF3CPIAABpI/rp4AvNoWicNfn4DZ3qQHZJaGuWVrY8SUWLYKx24f7tKX42FCq4NNFvR1+Wls34CsUFxSQij8CVgJaKt9wCcAKTbsNBaq+D4hBFKA9UH+7EF55GfiHaULr6e9ZO7ievnn0sTnIwODL4Gs9gS/tsP1lVTblJkXt8+ZpOdilwdc8IzfmnnUDvkK9HtXieVTY/aQClUcDnyymg6pOWJ8S7hbA2F0C4yaRC4x9EviEQFlRF9rcqv0W7vHqqm7RC4ev63RJP0rY7QS49c3gM7MA0MBeqWbWnzdAloCVficHoaZaWAJV+lGhTtXMUlj3x0Udvl3VStjjvbDLg2uA3DZRviOTWN7ckq4EkEl+jcGXwde6AV/Bz+rEChXuffKctmrwNafgRm9zna9aIguxPiU8uIqnPz4wJ5rk31AVSXx7Udf7mbV1Ar5GX1bWYUwBMjFwYsnUBEKULK4dMD+otr0r7LlH+Nv9C/jgrJ3u4rqyPjblv/WsLXD8ppoxVJhVpRokF9VTUimHyGBdq/FeyVvHrUSQdem/lYNREcx5WuoFQdYObh6BznFPDjIw+DL4Wm/gS1ESHTWkshPzpKfkYJdzMV/anq7ieWoSwnHVSv2oavI4qCq8+Oyq+vRh4W+L/K6NnzP4mhN8hZCfANezQnL8fwBvXaAQYi/gq6kMZV0vSIU+tXtPFbQFuFRlXXog9unioj6GRuBMuWQCj7EWkQpELtKURhVrH10R0I/qIOlfgSkBYJXdaLZY/0gbELTZQIBRQEuhwp8U9bllfTSDr7pArMDrRmb/DL4MvtYV+Ap+XuktIgd0dFfbtrTg6wlV7sk7wjEh+uh9gQNCbpDOYDpSiHSB3wnMtWkGXy3BV1mHtP62Co0pH0hn4r2mqnb9+g6K1/UOviYpRsXcfU95UkW9E/NNIQdKQEl9igUitXFgkbYlFJjUaisWmlRYUP+t43WeWMJvSjh3E9xmxjy1Rfqz1r0GHgZfUT+S2WXowEKsfEcGYhnUgswaeMw61iEf+dACrj3rPY3rspbBpN2OkfXSalLsg7Z9HhKOGDkmADExEmpKBJ7nd5E5m1WmBl8zgq+yZm109MpTAiNwWAFvnVXQM1yXzMFVJRaudh4ceDycentQTsDgTblqp8FeX4QPHFAzXCmbwZfBl8HXigUm800ZAdB1A770ITozVARCAe9u6WiXEnzFbxQI06R97+osspeGhOwm0BIAU5L2PL8z+GqpSdOMO4CuZ1Tht6eGpG2tGC7JT+q42cGlL+YYh9Tgy+DL4Mvga9TFZw082sxHZU38PKioT+po07KWwSx1vhR+VE0mJUHPy3JJYPHe+4dikAqBtWk6k0x5QMqjSdVURFR5RalyS/TdovaV4H1aFMLT4QovgCdeGZ5wEZx0Ehy+e71jsK+m90sGi+ZWzdu/VTKY90EL3JdaBrHrqXVSdd00Hn2farDWUFkGtXRS66Ttcox/XsDHLHLrurHLx8H2b4ATT4SD94TPthBKLjJQ+STlAm/VZgFfOqT19eEQ3i5yvl5b1e54T3VG4PEthKhL5WAFvpRgnaop9KlK4anBl5inU18JV3wMPGkH+NuL4cenwaHXqutz9d1ycPKXyKDvD13j+allELuWWidzcHCWQT7ga6PbpQBoahlIG9aVXZ4LL7gs3G5zHYWbteUiAwGvVdUEJoEv0XwKM6ppa73CimqL7Gwcd++sQtR1Gz7nqzpK5kUlPPCPcPL2dbmCh4Tw4osWPIahzTjoWocd08sgjpnDjg47Rl2wXaa3yxw2HUgfsg65tZ1wQkqNcr/uUVW913F1s7SsZTAL8zXLRw5xzYYGX2VNZ59zMXx5m7oGlhTxsQV8dAjhj7zDTj69kzf4WlFKA9BaFrZLyyBaRdbAY545q9q9/wrgdgXE01GmPSZrGRh8TRu+rf8+uJMPZyUqT05HAP2lDlHeAttuU9fpenG77nd2tZ18eidv8GXwNWrQtsv0dmnmqye7LEF534r4PLKoU5emNYOvaRKa8e8bhvkq6zCKwr33rQ5Lvl8ocKuyClcs4Z6/h59XFT9fWNRV31M0O/n0Tt7gqycnP4dB5eDkzXyZ/Wuqbg462TlZURUMV5WEhwE3Luoj2dZqWcvAzFc7T9u5Mun14XBlnW+ocOL/CVXdv1xVdRfgel8Bv2h0M4eVlcGXwVdUyawdXDvznvvqHGRg8GXwtRHAl04a0TFtH6vOvNW5xAZfc7ut2W9cN8xXWVdnj4dJ76OT24MYBLjeD7yzqHO6xjWDrwXPt5xd5da8MjUANfNl5mtUQVPrpH1THr5JepHDgqAvskIEhXKd9y/gA2t46axlYOar3Uw8lzKFvC0pzN2Be1bHNt2wOjHgvOq/v1gdcH1s+PfL4azCaT2yg8vDwaWe6Ay+DL4MvlZ7y9R2mYN/XtfgSx9XgkpWPTyEH389YdI0+JqGJmb8+1IxX4HdknLoTEyxW2oqfKoicZ8tauA1T8vBuO3gHHaMupu1g5vHwOa4JwcZqNu2S8tgQ9hlCZcDTlDdz2Jy7a8c7HIiYWPmq52nncp8lXWC/BOB+1AnBP5XVaD2Q8D/FN1UhDf4MvPV1NqpOtlOxVtfnbWDa/01892QgwwMvuqxMwCt5ZCDTvbqm0q4dXX04Ver016eUMAbx5hu1jIw+GrnbCcqUwl/WVXgf1l11uWegd06UpX8ZwwltumFwZfBl8HX1hbTq5OfwThzcPIGHgZfTVXNQSd7t8sS/qn66BdWedJ/VsBJI7aatQwMvmbwrI1LVilTCC8q/nxgtVvxU8BzivoszL6awZfBl8GXwdc4/2LWx8xX1IusgUeXk2MJXwOuDNy5aJx5nDv7Z/DVTgu2Al8l3DXsTtwWeHJRH7/UdzP4Mvgy+DL4Mvga72kNQGu5bCTwpXxwbVy7OAAwHWSdvQwMvtpBpUvBVwmqOq9trioPccAapSHavWH61QZfBl8GXwZfBl8GX2vNFhsGfEkIJewW0n22qIxTAQJgWcvA4Gs62Fk10ZVwy+qAzy8An1MV+qIuGzFUM/gy+DL4Mvgy+DL4MvhqSCAAsM+EX92hgAup54ozh5qcx7zHux07Ev7VvweXuXEdY/5qUZeRGLoZfBl8GXwZfBl8GXwZfI1IoISdAwO26xb40x/go1eExww9SZdwHRWB/QVc6Vx42x5bn1JzSXfMfLUblatvgQ8WsD2wd0elI9r1wMBD8jIAXdGa3ncUTVHQrKn9tsY15/U5yEBdd76TZRBVOAedTOKbSthfJZ5KOLUqQaF8sLsVEBmxOU189ttCUfW3V+Wlbn0hXLQJPr8t/PXoEwy+ZpcpP4cXXBueWdXtulUBP2hxa5eXGngYfJn5MvNl5svMl5mvMRIIG+E+swV+tgmuCxwDPDrkgS08Fwd27XoqbxFOq7kRNdMlsLkrsF18ySnw0qvBvpvqElRbNYOvGYairA+73r+ER2yBo7eFR85wW1+XGHwZfBl8GXwZfBl8GXxNkEAJr9oC+10MZ26GvakLnB9awL/MOjGXsFc4d/nGwB4BaAl0KfKldlY45PvH1VFHP6qKq+uYI/2cFo4+eqouugAOvSw8z+BrVsk3rivrKvVC0De9GD62Ldx3jsd0dYvBl8GXwZfBl8GXwZfB19qz6iWh17Le9fg06tyvHaoj/44DTqxqc343HFG0GRB7dW3gmmGuv0V49Nnh2u9TR7t+Gn5OKuB3a72+hKv8Pez2qhqYXWDwNQcEKutzGK99AZy1Gf6wCW4/x2O6usXgy+DL4Mvgy+DL4Mvgawbw1dztWNbEiX4Erq4FXAM4h7o6/skVQPtlAFffqaJd3x4p2jrPHO7djvNILd5TwqGqXL8FTr0IXnNZeOkiz1vwXoMvgy+DL4Mvgy+DL4OvluBrwbl3ntsNvuaRWgN8CWztX8A+VSX7M8ZRiIs8v+W9Bl8JLOywAAAgAElEQVQGXwZfBl8GXwZfBl8GXy3hw3yXa8uo4rWKnw7WStgUkuheXMB/GnxdInpvaU8vg2gDSbZzNwxww25pz0wGtst6QOybajnYLjOXgXc7ToFxIUb8fmDnUN/LzJcdXA5O3uBrxXYNQA08ojYYfBl8RV3IGoAafE0HX0frkgIOCHU8DL4Mvgy+Vuwmawc3EEWegwxy0EmnROSREmHmawkAqMHXGt65qhVyJeoDOpXv9WGDr0uF5dVlegBq5svM16j3sl2mt8scAKjBl8FXp+vOwXO+yro2yPNVtbYAnZaeOrwhgeZg3Hby6Z28wZfBl8HX6inGvmkJgEenyGDyw3JgpL3bcZ7BLuuiau8v4NnhfoMv55bkklti8GXwZfBl8DVpassaeMwzH89xT9YymBZ2VHl9HaXzlPDhRwEHUYORwzr4XRt5Dsp8lXDLUAn3ugU61vGSZvBl8GXwtbXVZu3g2jiYBa7NQQbqvlkfyyCqcQ46mXq+zFoGa4EvgZ2vAJ+tKr4eXAGRfamTzvXfR1Ql+I8MYGTe36nEf5s2NPjSN96ygDs0OplamdQVhx0tg6bdpNbJrB1cGwezwLU5yMDgywvDpgrnoJP2TWsQNmuBrxcBXwPuFZivQ8IZRzohXEBs9zDSOiNpnt9F5mxWnzcY+CpBZz0p0f4ZBbzF4GvVEHmFnX6FHQfFDi49I53DRGfwZfBl8LVErPwk8CVwpXZKI+yokKPKLjSBlgDYPL/bEzh8VtQVrhP40mniOoOp13Y+7HcZeM/xsMst6nOfcpnozHzVI2H2Lx+dzAF4GIAaeESL8MKwloTtMi8ZnDcKWsaBL1WR/xBwl8bFMeF8XpZLj4r37l89/1ZV0dLXtURQu1aAbbtw6GXLW9td/ns4YhNccYc6xNps6sNZwIXtntjp1WLldgpV9zt9cIuH7RhkcG6Le7q81DJYkWZqnZS/0Hic3eUAt3yWZVALzHZpGUTTsV3WJ+Lk4JtOA06dBXw1r2km3HeV8/VaQCzaN1s62EGYr7fB5kfC6RfCUy8D/z7Sx9QrbHXHrI9l0FTL1DrpFXYeK2zphFkfyyD6BttlHnYp//zrcedBe7fjCLoqYb8QSr1KsXXIUVemnugMvurxMgBd0dvUOmknn4eTN/iqbcIAtJaD7TJzGUwDXy3JqV4vHyThvoS3i74v6k0Foy31RGfgYfCVm07ayefh5A08DL6avsF2mYddusjqLLAw7HI8E3hyUYOw3CY6gy+Dr9x00k4+Dydv8GXwZfC1tXfM2jeZ+WoMVgn3A/5L1PWYkKOuNPNlBxc1JnV4I/YjtU5m7eBmWXR1cE0OMjD4sm8y+DL46sCdrX5E72HHst4IIOAlEDaupZ7ozHyZ+TLzlR8jbfBlu4xamUM+qvqSg06mni+zloGZr2AyjZDjU4oahBl8TcbQqVmfHBxcahmY+VrRTzt5sz65MNI5+CaDr1obDL464sF6Zb5KuA/wgTVCjvqM1E7ezJdX2Ga+zHxNcqmpFwQ5AA/LYAmAR0eYYNpjDL6mSWjGv/cNvt5WFX7deY2Qo8HXykDZwaXf0m7my8zXqOu0Xaa3yxwAaPasz4xz/qKXGXwtKsFwf2/gqwSFX1Wh+2lrhBwNvgy+mqqceqIz+DL4MvhaPbmktkuDL9tlUytdamItAFjCbasDxL8U6nv9bo1rHXashWMHl14GBl928gZfBl+TpqusWZ+OCJlpj8laBk64B0p4EXD3Am4/ZTQNvgy+ooqkBqAGXwZfBl8GXwZfkydtg69p8HTGv/cZdjxOyfZFDcLWagZfBl8GX1tbSNYObkbfsuhlOcjAjLR9U1OPc9DJ1PNl1jLY8MxXCVcFfgPcqjpSSCDM4Gv6VJSa9ckhryK1DMx8mfky82Xmy8yXma/pM/aCV/TCfJXwKODwAnaeoX+pkby6aOBhGTRVNbVOZr26nMGmu7gkBxmY+TLzZeZriVh5M1/wn8AfCnjkDF449URn8FUPkgGoWR8DULM+41x2akY6B98kueSwIEg9X2Ytgw0NvqpE+22A3wOPKuC9Bl8zSMCryyik1E7eYUcDUIcdDUAddnTYceaJe94LOw87lnBX4NMzlJjIZaIz62Pma9R+vLpMf/JEDitshx29MHTY0WHHefHVmvf1Ab4OB25XwJ1m7HHqic7gy+DL4Gu1saa2S4Mv22XUSocdzUg3PZSLrI4DVyX8L/CuAg41+JpRAl5dOuy4RKvLVlo9/8UGXwZfBl9eFI3zIAZfo1Ip61DFr4BbFHD8jH439QrbzJedvJkvO/lJ7ip1HmIOrI9lUGtHDguC1PNl1jLYsAn3JTwaeHkBO84IvHRZamUy+DL4Mvgy+DL4muy0Db4MvqJ2GHy1ADdrXdppzlcJ/w5croADW/TP4MthR4cdHXYcdRk5OHn1ycDDMlgK4NFizl3k0hzs0mHHMWHHU4EXV8VVX9didA2+DL4Mvgy+DL7GO02HHfOoQeiw4xKwfxsy7FjC9YEfA3sUcKLBVwsJGHwZfBl8GXwZfE1ymjkAUIMvg6/Wk/ogYccS/qZKSHxFy3wv9c3Ml8GXwZfBl8GXwZfB1/TpPfV86bDj9DGa6YrOcr5KOAq4fMV6PWimN69clFqZ1JMcVlbOLUmfWxK1MrVOZu3gWtr3vJfnIAP13XZpGUQdzkEn7ZvWIGw2athR+V7/XMC/tvS2qZXJ4KseMAPQfBYEdvJ5bOs3+DIr35zObJd52GXrhPu9gM8B2wHPrliiw8KoijE6qMPftcE+nTBfFet1veobfgLsXsD32nTAYcdLpeUVdvoVtpkvA9BR92W7TG+XOSwMpRcGX5nLYBLzJaBzThjAlwJPAvYBDgAOrujtI4AjAxiZ93fHtQQ+XYGvRwKvmiPfS9018+XVZVTb1BOdwZfBl8HX6kkktV0afNkum1rZmvmKN4sBE4L+LHAI9c7AY4B9xRyFi+b9XWTTZsVgXYEvgUbV93rIrC9uXGfwZfBl8LW14XiFnccK22FH+yaHHZfIN62V8yWwJdbr7YHtUsjx6BHwJQA27+9SgS/le/3fAt5g8DWHBOzgDL6WyMHNreHtbswBgBp82TcZfC2Rb5qWcC+26d3AQ0Ou17wsl0TSvPdmwCvb+Td2A7YP9bla3lpf/iW49u3geyfCLfaAH87xEMnjTOCCOe7t6hbR2qLWBSJTtZ2CDM5N1AHLYEXwqXVyh7AB4qxEuqDXWga18G2XlkE0Q9sl5CSD3476x2ngS51Xwr0YsK5yvl4PvB84oaWz3jVsAPhpy/suvfyH8IAbwKHbrIRM2z5KAFDg68K2N3Z4/eYAvk7r8JltH6XzMCWDVODLMlgZsdQ6KR+h8Ti7rRJ1eL1lUAvTdmkZNMGX7TIP3ySi5PRZwVfc1fhH4M5VjldMjl/q3Y5lzbbduID7zOn4nfNVC85JrellEFU4tU7mEHKzDGyX0R7sm2pJ2C4zl8E05mtOjNLLbQsn3JfwBeCT1Ue/cM4epnby6nYOu2ns4Ay+ognZyefh5L0oMgBtTmu2yzzscu7djnNilF5uWwh8lbAphMkOLODDc/bQ4MsOLpcVtpmvFSNObZc5THQGX/ZNBl9bT+w52KXBVwlK8j8e2LmAMwy+5pSAHZzB1xI5uIW0fPabc3DyBl/2TQZfS+SbNkzYsYTHVjv0nlvUFe7nbalX2A471iPn0KtZn6YNp7ZLgy/bZdTHHHyT+pKDTtoufbYjlPDmqrzFFasjhR48L/JyhftLJeecL+d8RWWwk89jojPzZebLzJeZrwXgzeRbF835Usjx3wt4xQK9S43kzfp4hT2qvql10uDL4Csn1scLw3o0bJeZy2BDhB3LutbHn1SrrKgPDJ+3pZ7oDL4Mvgy+VltvarvMYaIz82Xmy8yXma95sc2a983NfJWgMyq/oQr5Bah22bwttZM3+DL4Mvgy+Jrkv8z6pE8HcM7Xinamni9zWBRt7N2OJTwaeE4BN5wXdYX7UiuTwZfBl8GXwZfB12RHbgBayyZr4LHgPDzr7VnLYKOEHY/Q+W8FHDDrqE24zuDL1H5UjdROPvYjtU5m7eAWtPdZb89BBuprap3MgfWxDAy+ot3mYJcbnvn6PPDxAl40qzc1+FpTUnZw6Sc6gy+HN0aN1HaZ3i5zAKBmvpYAgG4U5kt5Xg8u4BiDrwUlYObLzNfWKpT16rITbZ/+kBxkYObLvqmpqTnopFn5jVznq4QbACcB1yngF9P96JpXpFYmdS6HlZVX2OlX2Ga+zHyZ+Vrtru2bloD1WXAenvX2rAHoume+Svgr4C0F7DjriK1xncGXV5dmvsx8jbqIHJy8mS/7JjNfS+SbNgL4Up7XHQvYx+CrAwnYwRl8LZGD60zj136QwVctH7PyechAY5GDTqYmK7KWwUYAX8rz+nEBT+/AEadWJjs4O/lRNU6tk1k7uA5sfpZH5CADM19eGJr5WqKF4UYAXycD/1jAkbN40SnXpJ7oDL4Mvgy+Vhtpars0+LJdRq3Mgf0z81WPRg52uTFLTZSwPXAucKsCjjP46kACXl1GIaZO7I39MPBYY0dRZxq/9oNycPJmvuybzHyZ+erF5bU+XqiEOwKq8XXZAi7ooFepJzozX15hm/ky8zXJlaVeEOTA+lgGS8D6dDAXz/KIHBZFG5b5ejzwzA6OFcqFZTD4Mvgy+DL4MviaPPUafBl8Re0w+JoFos5wzTzM12uAaxfwgBmeP8slZr5M7TvsuETU/ixG3cE1OTh5hx3tmxx2XCLftK4T7kv4NPDlAp7XgYPVIwy+7OAMvpbIwXVk99MeY/BlRjrqSA6hV/UlB51MPV9mLYP1Dr5+DTy9gHdP854z/j21MqmbORi3qX1XuF8Kan9Gu170shycvJkvLwzNfC3RwnDdgq8SdgLOBG5WwAmLetdwv8GXHZyZryVycB3Z/bTHGHyZ+TLztdpKUs+XOdjlxku4L+Eu1GHHy3e009FhxxXjMvNl5svM14o95ODkzXx5YWjma4kWhuuZ+frbivl6SgE3mbZsbfH31EjeYUevsEfVNbVO5gA8LAMDj1wY6RzSQiQL22XmMljP4Ot1wC4FHNgCXE27NLWTN/gy+DL4cnhjkp8yI52ekTb4WtHO1PNl1gB0EvhSWYevqEwD8OwqdHdYkOdRwEEd/m4a2Gn+vVWpiRKOBT5TfeAL27xkyrWplcngy+DL4Mvgy+BrsqM2AK1lkzXw6HBOXutRWctgEvh6mIBL+KqPAI8OZRYOAA4GjqA+K1FgZN7ftT3upy34UrL94ws4usOBNvhyeCOX8EbsR2qdzNrBdWj7uTt59c/AwzKIemq7zByAzhJ2jEDrHsCJwDHAvsDuYZTn/V1k02b1jzODrxJ2AVRmYo+i7nNXLfVEZ+bLzJeZLzNfZr7MfE2b0wy+lhx8CfAocf0fAYUcxSI1wZcA2Ly/6xN83TnsdNSZjhdP09IWfzf4MvNl5mtrg7GTz8PJm/myb2papu0yD7ucu9REDD+eChzSEfN1f+CWgI7+adN2Bbavcs5+Mu2mU+DgXeDJ28Le065t+ffdgLPo5pDulq++9HIldKqG2WnzPqCD+/R+HVR+bgfPmucRlsGK1FLr5A6h8K/sIlWzDGrJ2y4tg2iDtkvIRQa/qUis00ed41phR4EttbcD+wDnLJDf1cwNey3wHuD4lp5aDlbg68fT7vsDvHRbuP5l4UHTrm35dzGByiUT8EjVBDyU2yFAnKrl4OQ3ugzi2KfWyRwcnGWQD/ja6HaZg3+WNtgu85GBgNdvZwVfcVdjvH6/EG5cit2OJWiTwHcLeEbH6MRhx1qgTuxNL4Oo2ql10uGNPMIbtkv7puZ0Z7vMwy7nDjt2jF0WelybhPufAS8u4C0LvXH1zaknOvUohzoyBl8GX9E67OTzcPIGXwZfBl9bz9lZ+6ZZdjt2jF/mftxM4Kuswcn5wJ0K+MLcbxt/o8GXHVzUjNQA1MzXio2mtsscnLzBl32TwZfBV8eQp37crODrFsA3gZ0LOKPjnqR28ma+6gE1+2fg0TTt1HZp8GW7jPqYg29SX3LQSdtlXQtVOGRVnvh6ZL4eWhV/fVNRK1/XLbUyGXjYyY/qdGqdtJPPY6Iz82Xmy8yXma+uMU8r5uufgbsXcIceepF6ojP4Mvgy+Fpt2KntMgcAavBl8GXwZfDVA+yZPez4XpXFKOojkbpuqZ28wZfBl8GXwdckv5Y6DzGHkJtlUGtHDguC1PNl1jJYj2HHE4B3FHB418grnGU5Nn7bw7smPdIOzjlfTd2wg1sjr2Igu8zByZv5MvNl5svMVy8ub9aEe+10PLCAD/bQi9QTnZkvM19mvsx8mfma7NzNfJn5itqRw6JoYyTcl3C9cPzQjQr4kcFXDxLw6jIKNbWTj/1IvSDI2sH1ZgH5rbDNfNk3mfnKzy43DPj6S+DDwOYCtvTgeFNPdGa+zHyZ+TLzZebLzNe06c2Loszz3tZVzlcJfwc8poA9pmnmnH83+PLq0szXEq0u57TztrflMNGZ+bJvMvO1RL5pvYGvNwE7FXBAW+854/UGX3ZwBl9L5OBmtOtFLzP4MiMddSiHDVHqSw46mXq+zFoG6w18fR44toDnL+pNJ9yfWpkcdrSTd9jRYUeHHR12nDbFZQ08pnW+o79nLYP1Br7OBJ5awDs7GrzcJjqDL4Ov3HQyawfXkx8YfWwOMnDY0ay8w45LxMqvG/BVws7A6cBeRX22Yx/NzJcdXNQr73asJZED8EhtlznIwODLvsngy+CrD9yz9sHaJdwJ+Bxw2WLMIZYd9Si1kzfzZebLzNdqY05tlwZftsuolc75WrFP2+VGOFi7hMdVJ4c/t4DrdgS0xj0mtTIZfNnJG3wZfE1ycanZ2ByAh2VgRjraRw6LovVf56uEVwE3LuDeBl89SsDUvsOOS0Tt924J+Ux0DjvaNznsuES+aT3lfH0UOLGAv+/R4Zr5soMz+FoiB9ejL8htojP4sm/KTSdTz5dmvjpygGue7VjCz6vK9i8pQLW++mqplclhR4cdHXZ02NFhx8ke3mHHfNjY1POlwVdHSGgi+CpBuQY6UPvOBajWV18ttTIZfBl8GXwZfBl8GXxNm+OyBh7TOt/R37OWwboIO5awF/AN4CoFnNXRwI17jMGXqf2oF6lX2LEfqXUyawfXoy9oPjoHGag/qXXSCfc1EXBV4JSBdG/Sa3LQSfum9b7bsYSHA68u6lpffbbUymTmy8yXmS8zX2a+zHxNm+cMvjKvQbhemK8Xh5Djnadp5IJ/N/gy82Xma2sjspPPw8mb+bJvyo2NTT1fZu2b1gv4eh9wRgGPXxBcTbs9tTKZ+TLzZebLzJeZLzNf0+aqrIHHtM539PesZbBewNf3gTcU8OqOBm3SYwy+vLo082Xma9Q/5ODkzXzZN5n5WiLfNAl87QB8CLgecFvg1PBNRwEHAc8GDuvgd22w0tjdjmGn43nAvQv4eJsHznGtwZcdnMHXEjm4OWx8nlsMvsxIR71xwv2KBaWeL3Owy7kq3AuAvS4ALYGvfYEDgIOrXTVHAEdSZ/LP+7vjWnq5SeDrZsDxwDWK/neYpFYmiSwH4/auqvQ7y6L5pNbJrB1cSx8z7+U5yMDMlxeGZr6WaGG4VthxFHwdogrywDEBiO0evnPe30XmbFaHNwl8aafjmwrYftYHLXBd6onO4Msr7FH1Ta2TOQAPy8DAIxdGOofFsWRhu8xcBm3Al0KOR4+ALwGweX/XFfg6FLhjAX3vdJRCp3byBl8GXwZfq1dPqe0yh4nOzJcBqJkvM19TGbI9gcNbMlBivsRundS8bwt8oIRfbgNPbvm8eS5P7eQNvgy+DL4Mvib5LqcDpE8HMPO1op2p58scFkVRBspL36q1Yb66yvl6PfBB4ISW6GfXCrBtV+Wc/bR530Xw5ZPhDdcDMXN9N/VBFfQv7PtFazx/M7AT8OuEfdgxyODcRH2wDFYEn1onlZ6g8Tg7kS7otZZBLXzbpWUQzdB2CbnI4LTGpsVL3eRa4CvubDy2OrrnfoAm2i52Oz53DtZLHV7FfL0XLnMg/PFPsM/l+z3TMQosNZI382Xmy8yXmS8zX5ORvtm/WjY5sT4XJFqY5SIDESWrZLDUdb5K2Bv4mlZ8Bfx2gAE2+KqFbAeXXga5LAhycXBnjHNwA/iEXCY626V9U1PdbZeZA9BlB1+PqkIeLynqRPghmsGXHVzUs9QA1OBrxeJT22UOE53Bl32TwdfWKCAHu5yrztcQYKbNO1aVmijh5cBNC7hXmwctcG1qJ6+u55DQmRp4WAYGHk0zTm2XOTh5gy+DL4Mvg68F4M3kW8eBr4+q9lgBf9/LG1c/NLWTN/iqx8Tgy+DL4Gu1f/KiKH06QA6+SZqRw4Ig9XyZtQyWPez4S+AFBfybwddAEvDqMgo69UQX+2EHl77+Xg5O3syXfZOZLzNfvQCBrZivsq75pR2YtynqpPshWuqJzqyPma9RPU+tkzkAD8vAwCOXRZGZL7PyM7HyS8t8lXAH4AsqvFrAH4dAXq5wf6mUU7M+OTi41DIw82UnP+r2Uuuk7TKPlAiHHWvLyHphuMzg64nAPxRww4GAl16TeoVt5svMl5mv1Qaf2i5zcPIOO5r9c9jRYcde4NBo2PGNqjdVwAG9vG38Q1M7eYMvgy+DL4OvSS7PzJcT7qNu5LAgSD1fZi2DZWa+vgp8qIAXGXwNKAGvLqOwU090Djs67Oiw42rXl9oucwi9Zh9yG2jGMvjqSNCXMl8lbAL+BPxVAcd09PxZHpMayZv5MvNl5svMl5mvyd7a4KuWTdbAY5bJtoNrspbBUjJfJdxE9b2AaxdwcgeDNOsjDL7MfJn52tpasnZwsxr2gtflIAN9goGHZRBVOQedTD1fZi2DZQVfDwVeX9Qn2A/ZUiuTmS8zX2a+zHyZ+TLzNW3eyxp4TOt8R3/PWgbLCr4OA/Yu4G4dDdKsjzH4MvNl5svM16i/yMHJm/myb2rqZQ46mXq+zFoGywq+PgZ8d8BjhaJSp1YmM19mvsx8mfky82XmaxphkDXwmNb5jv6etQyWFXydDTy9gKM6GqRZH2Pw5dWlmS8zX2a+xnvMHHb6Oe+tHpusgcesE+6C12Utg6UDX2V9pNApwM0L+PaCg9P2doMvgy+DL4Mvgy+Dr0lzRw4A1OBrCQDoMoIvVbT/ELC5gC1t0dOC1xt8GXwZfBl8GXwZfBl8TZ9MU8+XZr6mj9FMV1xS56usK9o/uICbz3RXtxelViZ9TQ4rK1P76be0R81OrZNZO7huzX/i03KQgTpnu7QMopLmoJP2TWscSbiMzNeLgfMKeORAjrX5mtTKZPBVj4YB6IpWptZJO/k88msMvszKN+cq22UedjnRPy8j+PoI8JoCXmPwlUACdnAOOzrs6LCjw44OO06ffrwwXC/M171ht/+BbwK3L+DL08e+8ytSK5NZHzNfo0qdWie9ws5jhW3mywtDM19LtDBcKubrY3Dve8GbgcsVcGHn0Gr6A1NPdAZfBl8GX6vtNLVd5gBADb4Mvgy+DL6mo5g5rrjaj+FZ14e7FHDLOe7v4pbUTt7gy+DL4Mvga5Ivc8K9E+6jbuSwIEg9X2Ytg6Vivn4L77gSnFTA47tAUnM8I7UyGXwZfBl8GXwZfE123gagtWyyBh5zzL3z3JK1DJYKfF0E390GnlXAW+YZiQ7uMfgytR/VKLWTj/1IrZNZO7gObH6WR+QgA/UztU56F3IeO7ENvpYAgC4N+DoIbnQU/CBRZftcJjozX2a+zHyZ+TLzZeZr2qIghwWBF4aZ7HbUOYwHAc8GDpumOaN/fw/c+UD4WAHbJ6hsb/C19YB4hZ2eZchFJ+3k8wjxmPkyK9/00rbLPOwyeZ2vfakr0x9cUeNHAEcCx7UBYF+DB+0Bh2wPe7W5r+NrUyN5M19mvsx8mfky82Xma9rUZvBl8HWJjhwCnAgcU4EuAbHd27BfJex2Nrz8Ati8Gzx4mtb1+HeDL68uo3qlZv/MfK0Yemq7zGGiM/Nl32Tma+vJPwe7TM58KeR49DzgS8ALOLWEc4oayV6tgNN6BFhrPTq1kzfzZebLzJeZLzNfZr6mTYFZA49pne/o71nLYKiE+ybz9VfA3sAbZhHwCfDAm8Aznw7Pejm86lvwitvDB2e5t4drdgF+C1zQw7NnfaR2FF0ZOH3WG3q4Tu9Xkds/9PDsWR5pGaxIKbVObg9sDnYxy9j1cY1lUEvVdmkZRPuyXUIuMhBZ9L1RxzcU+GrmfL0J+My4zozzygfBVY+CT/wRfrMd7LwfHHAMnNmHB5/hmVcFfheAxwyX93KJJrorAWf08vTZHqr3C3z9cbbLO7/KMlgRaWqd3C6AL9lFqmYZ1JK3XVoG0QZtl5CLDE4GvpoKfOm9c+92LOHqZ8B+74fPPw6+m8rDs8a20QH75Fo6edTScc5XrfRZU/sD2WUOMtCnptZJ+6Y8fJPtcgl801DMVxc+MAcH55yveiTt5NPLINpUap20XeYBQG2X9k3NedZ2mYddJk+4N/jqQgL1M7y6tAya2mTwlZ6RzmGiM/gy+DL42nqezcEuDb46wj6pJzqDLwPQUVVOrZNZO7iO7H7aY3KQgcGXwZfBl8HXNF81199zcHCpJzqDL4Mvg6/V7iO1Xebgmwy+DL4Mvgy+5gJX027KwcGldvIGXwZfBl8GX5N8pXMx0+di5pAWIv3wfJm5DJxwPw3ybf13gy+vLqNGpJ7oYj9S66SdfB5O3syXfZOZLzNf7RDNjFfbyZv1iaqSw+rS4KseDdtlHjIw+DL4Mvgy+JoRTrW7zE7e4MvgyyG3cV7D7J+BRy6MdA4LQy+KlmBhmHPYUVXMtwAXB6saGnxJNupD8yihFE5+2/D9F4V/Uxj35YA/NWa9oVmfvwB+w8qZnmmqlXIAABpGSURBVEPLYIfqbNI9Q5XiMshhaBnotTuHQr/fbozF0Dp5e0Dvj0dLDW2XlkE9+DnopO0SUssgugLbJewHnA18PhFm0AkTTwD+X2O+XLpSEzr/8QjgZ8ADwjmGQzp5CfHd4QzK5wJvDoM59ER369APgVApls6HGhJ4CHy+BjgAOLI6TuhZgMDH0MDjIcCLgAMrfTh+YBlo6HcEPgB8rQLj0gcdrTS0DNSP61Ofa6pzUV8XxmJonXwhcC/gQcAvE4QdLYPaGeWgk7ZLSC2DCL42ul1qrnwG8NhwBODQ7J/mylcCnwXeN8viOEfmS+Dib4C3Vh+hVcWNA+uh1bZYsCHOdbwtsAn4egUAHxkYFwEfnWWoMxWHOlhb7z4mONrbAL8HvhzAxyntorZzXX0jQD8fDsBH7NuPKwX/FXA+cM5cT21/058HPXhKAIMaC+nCT9o/au47BPyuU4GfWwI6KF6HGGtxMJQM1HEdFHsfQLqg9qoAAr8/oE7eCrgh8MQAxsWInjrgQe+WwYoKp9ZJ2yXkIANpxEa3S0UmLg/sUs3b9w0LQxEGmqeGwAyKUO0fFugHAVer5qz/CPOlojarMEOO4EuKdLMQ2rheJdDDqsnuPEB9/dsK3Z479/Q5+41iNRRqE8h4Zgg5iWF4BfDR2R+z8JWa5DSxCZAKVYsB27X63eND3xZ+wZQHiAEUyPg58EDgoaEvkoEOSI8h4b77oVW+ALEOJ31HkMPDGyucvt+v598lGJKAj5inR1Ug6CMDyiB+oxjQY4HHVRT704D7BTZwCBnoHbLJ3Srw9Wvgv8JKT4zoUAsS9cEyqEc7tU7aLmsGMrVvsl2CwI/mJKUlPJ/6/xVBO3QgzKAxEPv23ipd6SXAx0PESKTRJ8c555zA1w0CqPhRCHEptLNNmGgV6rpdYH76OlhbtKHCa3rPa4EfBoFpEMX4CFVrMDX599m0sn90AFkKvZ4WgKeYOIGdPSrGQ6DoSz12QqsoofdPA/8dwltRDtKZBwdGLub9dN2VcTJQ+PmsCnD9XWBZFNuXkcVcuK77MCoDAWGB8gj67lSxoE+udOI7Xb+48bxxOnmLYBcCPCdWRq5cj4MDSO+jK6N2KZv8y9CH+4dFymcqff3XPl4e8i5H7XKjySCKNrVO2i5r9nnUPw/tm6QPtsvVMtDYaE4SdlC7SYiaKVrVRxv1zz8N0YnfhpeJwBGRJNJgVcsFfIkqfGPV0fdXE/6dQ7hP/99s+wAKr4gJ6qOJTdJgaULTylqhz9MbL9LEu3fPzJfG46UBZCqcoxDXYwLzF7ty80ClKvTWRxO4U36V4tZiu8TyfGIEEGjS1d9j8nmX/ZgkA63yldcg4PeLAIT6MqpxMlC499+Cbr48JDwL+ImV7auN00kZ/DtDTqTGQMxk0+F02ZdJdikGWuFPAVGF4uX0osPp8v16lmVQSzS1Ttou6+jLOP88pG+SLtguJ8sg+h+NlRaJSh3qa56YhhkULZPdNufPS/1jLuBL6PCqwKfCSlchnbeHHQNiXEQdir7TpNNXkyDfFXJ4xH5JNpFdUv+eF/Jc+owfaxL76wBEBWw0wSnH6gfho5XzdMUgjz6Aj14j8KsJ9RsB4AhoCXSoXTOEXv+xwQx2PR6TZKD8rj4n+eZ3TJJBn0BnnBwn6aRsRXrYlw7EvkyyS9mG7HKIfDfLoB6N1Dppu6z9zzj/PKRvki7YLifLQKSFGCeRBlowj5I4Xc5Xa2EGRUY0T06MSuQCvrSav0ZIYJZw7hoAx2WrxPtrNbaOdim40Wfp/Vq9i0WIcXzl9CjU+LEB48ZK6ha7pxwa7exSDPubYdenmMG+wmxRHgJ32zXKOogFVPhRiffq0//2OQjh2ZZBLYjUOmm7rMvNpPZN0gXbpWUQXW8OOmnftKB/Tg2+lKAmcKOde8qliqyS8mvUlFA8unWzy7lfKxnlNv1ZlVR/dIjNKq9KchEAFBAb3b7a5fvjs/S9WlEJWGmHxsnhDyqvod00AiPqz9834tld9kPGrHFQMrmAlhLqY9z8poEJE/uocJvKLfTRLINaqjnopO2yTp5N6ZukC7ZLy6Dpa1PrpH1Th/45JfjSrj0Biy+GmkH/UiXHPSmUNRDbJcpOyfea8PsKr9wzhNekVKpnJfAT64SozIO2jj417PbrA3DEyVbA6n+qXWzKa1OSvZKXVcdJzJ+ozTuM1C/pui9K5BXw1Y92aii3TUnOquMkiltjobpnzfolXfZB8t/oMojyTK2Ttst6R3Fq3yR9sF1aBtEv5KCT9k3QmQxSgy8BC4EusSxKdhfro7wmlTbQjpKX9cT0RIXWOxRG024ErTKV16Vt9OqDmKgTAjjrEmiMPkvAQ3WjVMbid+H9yndTrFpg5zkhF00y6atJoZTP9J+B9VOcWjWEHlaNyXXDFtq39AiCLYOVkU2tk7GUyUa2yxxkII2wXVoGTfC10efLHOyyM/+cEnzp3QIcKhwqtkUATOE/MU7/NEBuk5RaOxEEcsR2afegttEr1KlEPf0M1XQkgZL8tYtMoc6dAtuk3X0CZH037Z55TxgH1SSJ5STEBCocO0SzDGopp9ZJ22Wt/6l9k3TBdmkZRN+bg07aN3Xon4cGX3qfdjKqRpFYHVXofn3Yri+2SUAsJnj3VUxVO/YU2tO/Al1KHHx1AD4CHioiqST3sbU5OkQhOqLl8LCL8x+qnZ3PDiE+yUfhvrjpoK/SGqoVJnbjbqF2lt6j3Z4K8x4VEnxVPFCbDvpqlkEt2dQ6abusAVdq3yRdsF1aBk3AlVon7Zt68s9Dgy+xO6qSrlWl6mipppaqZKtekApWCvBoR9/YirAdIABtj9ehlwJ+YpjEcumYFG3dV0K5dhQp4VylFfosKSGAJ1brn4F7hJIOAkIqLSEQpvISygGTbPra3agzClUv67jAsinkqtIB6peS7FU4U3LoK9xpGdQKnYNO2i5r5jmlb4ruzXZZn5+60X2T9CG1Tto39eifhwZf2q2hOhzKpVLFeB3Oq/wmDbKOzun7uBrV/4jvlHKrOrgYNlUpV87XUEekKL9N5SxUR0xjIPCpg5slG7W+AFcTv2qi0bmR+n7RySoi+7lQIyX2owO8O/ERlkEtmhx00nZZ725M6ZuiodguaxC80X2T9CG1Tto39eifhwZfAjg6pzAeSyPW5ythd512NKqsRN9N5RtUlVwAR5SqEux1ZJFyjlSYrc+K5U06WeGFWBVcJR600lOulw4T14GcfTcluQtsKtdOMpGhi/XTjlOdT9Ws7t9HX6R7G10GUa6pddJ2WS++Uvsm6YPt0jKIfiEHnbRvqufHzjHD0OBrdBJXGQOha9HMfZd0GAcgdqgYJx3XI3pXrc+yFmsBGG000AAr5NhnLa21+qCjGGLJh77qiVkG02FsDjppu6xLrKT0TVFTbJf1MTEb3TdJH1LrpH0TdCaDFOBL71SIS+ctSZmU/yXw1VfxznHTnYCOmC+xPqphJcYpBeCIx9UowV8nsr+tx1pa4+SglVU8skfMn5LvY52z6TChmyssg1qOqXVyo9mlvjceVt9kpIf2TdphrZSLZi1D22XNRG503yS93Gh2OW5WWZcy6Bt8aWJVodCzGvW6VDVa5x6pcryOz1Htjs93M4+veooMWMBKYc64e1KhrjeHnX7fCjlgOj5oiJIOzQ6qar12WWqXpyhNyeS/e6qlpXGWHM5vyEG/0xgoz+6V4RBS1TzTTsuh2kaUgeQ+ml84tE4q11Fnpcbwv8Z7SLvU9wrsa/NLzC9MIQPpu3ZYxzakDPRO6YF8gM601eaaONkOaZcqaK3TJZT+EVMuhrRLgU8BXvkhzRMCoUP7JrEZAnrNeWpIGazlb4fUyTgWsolUdjlOFutSBn2CL1VnVjhtz1CsUwU7fxMKmT59ALAjg7p3eKd2Ev4s5DNpd+P3B2SYBC5VWkO1zGTcasotUZkNlXTom/GTg1f1fh2QrRX2A8M7NQFr88Ezey5kq++1DOpxF8DQSQE6QUBsrxYBatppOqROakerynxo/AW2NfmqD0PYpfRRYH/02LAhZaCJVv4oyl9jMKQMmiBL8pBdamex8iyHtMsbh8Xx1UJFf4HhIX2TNlqptJDeqSR7/avNR+rXUL5JJxlo57VKDikKorSPtzZK7vTtnyPYUBRIstD7IwgeUiejb1I/FJVSX7TTfUi73FAy6BN8PTgAHIX3lMwtRycEe9JAtIocihLZtYtQiF61tO4ejHpIlktJ/QI8qhivmi1DfX/TqOXQtZng2tX7HxHKavR1ZNO44bUMaqmobppCXV8PxYRPC8V9h9YJLYzk2LUQ0cJAZVV+OsBuY8lAE66O7dKkpnNVZafaYCL2eyid1MLscWHxIyB4xzDpyUaG6oOYbgFA5bqKZfk/oebhUO/XWGhxGhkv+ShFAMRAxY1AfbvqCPoExDUXaSG4V/BR8WzZvvugsdf3igVVdOCdocyOTlcZciwEOAU8VeZH80RcqPf9/fH5zdMUNF8LCDUXJ0P0Y0PJoE/wpdyh7aoaWq8NuwpVU0uFPKXUQzSVstAKRrS+HL2+VTv5VMtLNb2GbiqtoDMbVdtLuwqHaqqSrSOC4gpOE58mOoFirTT73tXY/M6NLgOFV5TE/asw0YgVvnpVduWwHmvbjdMzrfS1y/fXIdylmm4x1DWEXsq5a0et2OCPh3NEv1GdbXrsEC8PAFAnW+idqvknwCG/pLI3Q+y41mfKLvWjSV9NQEynbCgVYqim3ebykWLflCIixkMLVZ0wouPE+m7y0WLbNMlrQXKXoIdiZlV/cIgmGxTjJTCuRbkYIPVJ+jHkKSfxW5V3+4KwMJI+DNVuEOYDvTOWP9LpJtKLP46E5/vu04aQQdfgS6tpnYmoiV3OVSsZraj035pgRC33CXyaSZpSEDn5dzSq12vVrSN8RPH3VUFf79XKWvlsqh/WXD1pwotnNqqIqoqaKg+rj6bCsWI0RldvquklJ6sK+pqEX9rHy0MOhZgNhZ5lxCqgq0luSBlo/MW2nhL0IBbOHUoGEq10Un0QCyvQ/dEQ5pUuyk40Aenv0tO+WtMudX6qwv/aQaaJVuFoAUIBMC0O+mijMlCOk4B/ZFj0fq20+zxVYlQGWmXrTFWFt8QyKDSuA+xj7lUfcog+aZxOatLX4lDpCH2Wu1HItWmX3wy2qm//YJh4pROKGPTVmnapRaH0TpP8/63O9D05gGPZSV9NNif7k/+NjNt9K/CraI3YaPlFyaNPm9S3aaOVvvtHIx/aXKSqELnstY8amKPzZbMbYsfVL7HjKvqtc3/7aKN2qfFXG1IG4/yz+tCrDLoEX3ErsEDFPuEIHxnV6wIAECCRcmul1VeT0ag4n/Jp9K+AhwZRVPIXAwumlc6Hey5kqlWEzkqUAxPobFLocbUnil+r7j6aHItW8XIkitk3nbnAkMJf+/a8s3Gt09+HkIEmU+VzaNw1wSrvT5Obxn4oGUQDFujTj5ge5Xsd0NjYIDZMv+trsplkl7INhZ0U6tDKNu4s60Mf5cTWkoHYPwHiT/Tx8kaZgqZvUohRTYfI6/B69U9g8Cc99UGPXUsn9XeFwHRNX35B7xhnl5pgxcjLT8pnKBwou+mjTZPBLcJ4faGPl4dnKg1Du8sV3hPjpnlQ6RgvquaF54dFs3yUQrJ9NvVDi6EXA/8+slBWCFQkgciKvvLOxs2X8XtvGTaBCRz1VQlgGmYYQgZr+aZeZdA1+NJKUqUjRN+K4RAAiEyPJhnl/miXVV9NBqMt+wo1ahWtkKdWDFrhK/Qmw5ex9Z1PoPcJACmUIwVXyDXuLNPvtepWYde+cgr0Du0yfUxgXHR0U8whkAxk1GIA+zo6SOO71unv+u6+ZaDvfHwAXRpvgXA5Ou0u1XcPIYM42Wl1q5Wj7E2TvfL/FGaSTgoca/Lr6zgrObhxdqmyJh8Kq/++7DE+t5lPMioD5bgo7CO59HWO6SQZyDdpkpeTVfgvrrr7ksdaOhlTI/o+aWOSXUoPFe4R+BQb1pdvmiYD2alAcF+6oLGVPijkq3CnNiPFhboYWOmj3i/Wpy8ZRP2KflphTuVc6qzfODcpZUebAEZZsS51c9J8qXcIBGtR0mfpobXsUguQIWSwlm9S9Ko3GXQJvjRg2j6ugqWa2AU2hFzlWBXD1+p6iCOE1A85MAlNKzih9j5p/LWMQfIVy6FzLLXK0qpy6Ka8DjlWGZESu9eimrvsm5gMTW56r/IIBEgFQpVHMUQuhWSvhYC2TYtxklMT4/XIsNIUOB0isVhOXiyo+qAzS9UvMcAKOSocO0Rbyy6H2HxiGdSjvJZOKs9qiGPFcrZLyUCAZIjjzSII0wJd/km+oo/Q3iz2HTeECXhqodwsATPL/YteM26+FDAS+NS83WfL2Td9pE8ZdA2+NIgK7yh/Q2BD29iVW/SDnlcy45RD36b8s4cExkOr/L4VaZKSKqyk1Y1ofdHdfTNvo/2I8XMdWq4fHWU0RFMehVhIgXEBD7GAynPoM7en+V2xdpTAtxgvATFtoVbuVZ85f6Oy1SkK72psX9emD4V+ZdxDtBzs0jKoRzoHnbRdrlidbEM7fgVKleMVd3wOYZfNd2i+UiqISAMBQTE/fTNvo+9PMV9uWN/UNfjSYGrlomRehTqUqKc8CyWxDrGqi8oUk5n1/1IoHRjdZ4htEviL1bKjYWk31xBMQ+xPs3q2QitiIPrKLZokA7FNyqUQ4BDoUbivrxDbuD4olKCNHsr3EugT+BQQHLopDK98EoU1lNwuOQypkznYpWVQa11qnZQ/2uh22TzhQH5SDIzA15D+WbrQjETov7U41MaHIRfoqefLDembugZfUh6hduW39FW1ftqkqZ00ynUSfSsF7juHorlzptm3ZlXeIYFn7INW2EcE4KO8Ae0ukzyGXE1JBjooXGHnFG1UBin6oHc2dVKHmQ/dcrPLjSoDjXsOOmm7rHcYR98k8KX6e30CnniMWvMdo5X8h/YLo75piPly9Bs3rG9aBHwpPi9WSwnssSm/Soo8xAHV46rhKqFfgEOVuodiFUZ3zkgWQ1YmHlc9XisJjYEAcJ87p+K4C+yqXlhMXNXvh0jYjO/PQQbqSw46abus61Sl9E3ShRx00nZZL8RT+qboo1RGY/ewCShufhryNAP7pjz886VgaV7wpWQ8lZNQaFG7RZQ4LEYlHpUxROLiuGq4487N63s1MWnnTN/vjc+fVD1+KKZLYFsnB2hnocJ6MXF1iNVkLjKI/Uitk7bLeidbat8kfbBdWgbRL8gXKtQsP6kTDQQIddzdkM2+qd5hP3qKQArMcMm4zwu+otLI0Y3bJjukUqWqhjv6jZJFyp0zqarHRznExNXR0hpD6kJqGcRvTa2TtssahKX2TdKH1Dppu6xJASXVp/RN0TdIH1TrUsfdDbHre9T/2jfVJVVSnCKw1Vi0BV/jTn9vKraKmypufHZPM248dV05I80yAUNVw42fNakq75A7Z5RDIHZLyeuRaRyyery+VaVEtC067hyMO0yVT6HdhdplqOrMfbXUMtB35aCTtsv6VAkBLoV0Yl7NkL4p6nhqnbRd1mArtW+SPkw6YSP6aR2hpA1AOgmlj2bflId/Hju2bcDXuNPfVcFeE7+eo5IOqtCsfKs+EheVx6SjipTL9exqVbtjqNkU6dshquFKiNOq8g6xc0a5ApK5aGwVp1T9LFVuV+h3iOrxmuhUHV3ASqVFNAbaTRhzGXQ0h/L/VN+sr91DqWUgXchBJ22X9UkGYjVUlFJ1BZXvOKRvis41tU7aLmsQnto3SR+mVfK/VijDpB2WfWyCsm/Kwz9PBNVtwNe0099VDVZnBqqWUh9NRvWAUCtLz1fxUtVE0UHRAmRDVMON4GutSv5D5DoJhOr4Dx2MLBbu3eGMRiXXD1FBX8VrdVahjk+KBQIFBHWMj8CWjosRAO+T9UotA+lCDjppu6wXfWLCVaVeizDV01M5Dx2WrYmtb98U/V1qnbRd1oW1U/umCL4mnbCh0wz6zo+2b8rDP3cCvlKf/h6rQwt0xB18KhaouihiXYYs55C6Kq/qqKkgX2QZldyrjQ/KI9AxFX03sWvKW1AB1XgsisZAtbz6PDi9+V2pZaC+5KCTtktILYOol6l10nZZM/+pfVPTN4w7YWOI0wzsm/Lwz52ALw3mM6vSEilOf48fcJ1QgO5VVZjhqLCq1c4Rhdz6PAtsVICpq/Lq/TqwXI5GQFB5VzrWSezfp/pGXuH5ymcQZR6r14tx03+reOgQ1eNzkIFEkVonbZe1k03tm6QLOeik7bLOtUrpm6ILTn2agX1Tev/cCfiKaD7F6e/ND1Cyog4FFuBQfodyPcSG9ZVbNEl4cvj3CflnKSr5x2RiHdAsxkubHAR6dGD3UE0bHRTikfzFgomBEBAeioXMQQaSdWqdlC5udLvMQQYRgGlnne1yY8sg+mD5KJU3UNHvFCds2Del989j5+M2OV/NBwx9+vto59VvxfZ1RMY3EhxEOhS4meU9iu3r3DzlvZ08yw0dX6Ocr+uGBFMV3O1js8W0LqeWQVyYpNZJ22VdT0lHOCkHTCc79JHMPE0f9ffUOmm7rPNRU/umWXSl72tymC9T22UOMthqnOcFX30ri59vCVgCloAlYAlYApbAupSAwde6HFZ/lCVgCVgCloAlYAnkKgGDr1xHxv2yBCwBS8ASsAQsgXUpAYOvdTms/ihLwBKwBCwBS8ASyFUCBl+5joz7ZQlYApaAJWAJWALrUgIGX+tyWP1RloAlYAlYApaAJZCrBAy+ch0Z98sSsAQsAUvAErAE1qUEDL7W5bD6oywBS8ASsAQsAUsgVwkYfOU6Mu6XJWAJWAKWgCVgCaxLCRh8rcth9UdZApaAJWAJWAKWQK4SMPjKdWTcL0vAErAELAFLwBJYlxIw+FqXw+qPsgQsAUvAErAELIFcJWDwlevIuF+WgCVgCVgCloAlsC4l8P8BZyeRxPpSCQ8AAAAASUVORK5CYII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4" descr="data:image/png;base64,iVBORw0KGgoAAAANSUhEUgAAAl8AAAEvCAYAAAB7daRBAAAAAXNSR0IArs4c6QAAIABJREFUeF7tnQe8dUV19v/7hdcCWEAp9hqjQGyIvWH7YgHFgD2gsceaRMUW4xeVCNZP1FgjGEs0GI1o7AV7QxEjNqwoIFJUUKS9+9sPe4a733PPuefsc/beM+feZ36/+3vh3l1mr1lrzTPPWrOmwM0SsAQsAUvAErAELAFLYDAJFBPetBfwOWC78PdnA4cBRwEHAfH/9edFfjfYh/pFloAlYAlYApaAJWAJ5CCBSeDrrsA3gHMB/fc5wNWBA4CDgSOAIxf83XE5CMB9sAQsAUvAErAELAFLYEgJTAJfzT48AXgH8CTgROAYYF9g93DRvL8Tk+ZmCVgCloAlYAlYApbAhpLANPB1NWAf4F0hvHj0CPgSAJv3dwZfG0rV/LGWgCVgCVgCloAlIAlMA18x5KgQ4SEdMV/7A7cCXtdyCHYNOWg/bXlfl5erD2cBF3b50JbP2gzsBPy65X1dXr5jkIHC0imaZbAi9dQ6uQOg8Tg7hSKEd1oGtSBsl5ZBNEPbJeQig9OAU0f94zTwFUOOmmQVauwi5+u1IYz5zZbOWizc9sBJLe/r8nL14Uzggi4f2vJZl6ly7q4ybjBbPmeRy/V+yUC5gCmaZbAi9dQ6eQVA4yG7SNUsg1rytkvLINqg7RJykcHpFXl1Xhvw1Qw5xvsW2dk47t42zlr9EZL9UZubOr5Wmw7OyAB8XRU4peNva/O4HJz8RpdBHK/UOpmDg7MM8gFfG90utRBJLQNpg+0ycxlMY77aTMh9X2vwVUs4B+M2+Eq/wjb4WvE4Bl8GX1Eb7JtqSRh8ZS4Dg692kDG1kzf4MgAd1djUOmknn4eTzyXsmJr1Mfgy+Mop9DrRPxt8GXy1k4BX2LmssM18mfkatV0Dj/SMdA6RCTNfSwBADb7aQY/ULIOZLzNfZr5W22xqu8yB/TPz5YVh0zJy0EnbZV2cfmyeuMGXwVc7CdjBmfnaWmPs5B12jBqRA+tj9m8JWJ95Jp057snaNxl8tRvR1EjezJeZLzNfZr4meS0DD4cdo25kDTzaTbtzX521DAy+2o2rwZeZLzNfZr5GvUYOTt5hR/smhx2XyDcZfBl8tZOAHZzB1xI5uHmUe457DL7MSOcUelVfctDJ1GRF1jIw+GrnaVMrk8OOdvIOOzrs6LDjZL/t0Gstm6yBR7tpd+6rs5aBwVe7cTX4MvNl5svMl8OO4/2mE+7zKIJt8LUEANTgy+CrnQQMvgy+DL4Mvgy+JvnNHACowZfB1zzz+sR7fLyQQ25ROXJwcKnDG1EWqdnYrKn9Tj3Q5IflIAP1LrVO2i7NfDWtxL7Jdb46c8GplUkfYgdnGdjBbW3Sqe3S4MsLw5wWhma+zHx1Bnr0IDNfdnA5ObjULIOZrxX3YvDldIBc0gFyWBwbfBl8GXx1KgGDL4Ov1Qpl4LEGtd+D/Y17pJkv+6acfJPBl8FXp67PzJcdXE4OzszXEji4Tj3Q5IcZfNk35eSbDL6WwDd5t2M775yaZVBvc6C1UwMPy8Aht6blprZLgy+DL4Mvs/Lj0IQP1m6HsSZendrJG3zZyY8qZ2qdzAF4WAa1VnhRZBlE/2C7zLzQrJmvdqgstZM3+DL4MvjyCnuS1zL4MviihBdvgX1/D5/cEf6h3RTX6dWp58usAajBVztdS61MBl8GXwZfBl8GX5P99roDoCVcDrhJ2PF/JeCKQPx3R0A/Vwa2BTYBd78Ijt0W7lKlqRwKfA04AzgN+FUBf2o37c19der50uBr7qHb+kYn3Bt45JRXkdrJR1nYwXm3Y9SF1DrpXMwFc3JL2B24BXAzYI8Auq7XmAp/A/wu/PwWaP6cD9y8Alv32QI/2gR/FkDX5YHtG8/Q/acGMBafpX/PBI4HvlnAyR3M2/ZNLrLagRrVj0itTGa+DEDNfJn5MvO1DpivEgSqbgncDtgb2CuApHOArwP/C/wA+C7wvQJOn2UmK+HIEvb9I3x8B3hovKf6/XUDe3aNMJddFdgpsGhi0gTebx+uF8gTY/YtgTHg2ALOmuX9jWtSz5dmvloO2KTLzXwZeJj5MvAY5x/s5GupmPlKLIPfwF0Phd+8qgZMl7ayDhXeJgCtWwP62Rk4LwAtAR2BnG8U8KMO5sy5gUdZM2+3DWDwL0Jf1aVPA/8BvG9GIGa7NPPVgSqb+WoK0U4+sZP36nIrm7aTN/iKCpHMN5XwxQZz9FLgwhA+vClwHWBLYLO+GlglAa7vFvXvu25zg6/RjpSwGbgX8LCKCbt/KHf0b8onK+AXa3Tcdmnw1Zlep1YmfYjzKiyDpkKn1snOnPwCVmoZGHwtDL7KujTBdiH0pxwp/Xf8Ud6U/lv/xh9dI93bFbg2sGdDhy8CBLLEgJ0YWK2vD5js3otdlvW3H0i9i1Kg8k1Vkv8/F/CrMfZruzT4WsCtb31ramUy+KrHwwB0RS9T62QvTr6lxVoGBl8zga9yJYn9BsANgfjvtdbQOYUGR3/+CJxLnYelXYS/Bp5WAkV9DvHBBby9pR53eXnvdlkxffcEnh1Cqf9UwMtGPsB2uQD4OgQQfSoBHwYcBRzU+H/JepHftVE253wZeER9Mfgy+DL7t9p7Jgu5ha4kt8t3ws0fDj+umJlzynqH390DOLhVyGPaoZq/VGrh+9Vc9hPgpPCjewSm/tD8KUAga6ZWwnXOh7/6Npx2G3jXTDf1d1Hv4Ct2vYRHVKUuXh2A6GOLOvyqZvA1J/gS8Lp3lQB4v6CU+1bx6gOE6KvEziOAI4Nw5/3dcS31zuDL4Mvga7XR2MHZyc/E+rT0t/Ncngx8lTXIEuDZ5SL4zrbwnapswgNC7atvhxwrhQG/WsAP5/m4Ge9JJoOR/g0GvvTest488JpqV+aDK/D6TCXmvwx2fVa9Y/OCGWXX9WWDymBC51sfL6Qtr0qoEy2r4mza+SDGS7HrYwABMdUjUZv3d2LS2jSDL4Mvgy+Dr3E+wwC0lsqGZb5KeDNw1y2w86a6AOm7qxpZ76kS4D9e1CHDodqGBF9RuGVNzoiYuaRdAIddto6cpWhLCb7Eel0TeE61HfZ1AWAJbB09Ar4W+Z3B13zqmINxb1gn3xiy1DKIXTHwMPMVdSG1Tg7umwLjIqblaRLCRXDSJrjCNnUCfIo2uAwmfGQy4FHWYd+rXAi/2Ba23bRC1Aw9Hslk0PjQ1syXwNe8jJbeO+1eVe99ZcuR2C3sQtHApmpi31QFOBWNqu+WccvJqkJxqqbCfJKBciRSNMtgReqpdVI5NBqPtgUYu9Qby6CW5oaxywNh85Hw1O3gkIvgq6fBK64A1z4fbn4SHHMH+EyXCtbiWTn4JnU3mV2eD2/YXCfj73IxfH9zXUA2RUsmg8bHRt+kkwi2apPOdlRYUVtJle/1pACmdOO8+V1Cf/He11e1T94PnNByNLSdV1t9f9ryvi4vFwAU+FL9llRNNVcEvrTDJlXTWWKSQSrwZRmsjHxqnZSD03icnUoZAcugFv6GsMuvw51uAS/fAhd+C555G/hyQ/c2hAxmsLVkdvkc2PEJsN95cL0bwcNOgcOvCW+Zoc9dX5JMBo0PkW8SUbLqdIK1DtaOuxi1XVZxXLVFdjaOu7eNsJ3zVUsrB1p7w4U3xihqahnELjns6LBj1IXUOtmrbyrrxbfSYPavPviF2vhVwMUjtrmuZdBiwswi5HY63GBn+ER1TNJDi5p0GbJlIYOQN78qWrYW+BpSSLO8y+DL4CvqSa9OfhZlzCC52eBrZaAMQGtZrFvgEY68Uc7xL7WjrpjM/K9bGczol+Jl2QCPEu4bNkDctYCvtPyORS7PRgbjUpUMvtoNbWonb+bLAHRUY1PrZNYOrp15z311DjJYl+CrhE2hruTzVEm9Sj05vLikssHEZvBViyYHnbzUN5Xw1KpTYitvX9Q11oZoWclg9IMNvtqpQOqJzuDL4Mvga7XNprbLHJz8ugNf4TBqhaquq5zhAr41g7s2+MoQfKlLVdj48FB7bc9imE1rOdhl692OM+j44Jc47GjgEZXOYccV8zPwcM5X1IZ1AzzK+tifj1Ef3LxfMfvmnnUjgwVn2OyAR3nJyUuXVL//dAHPX/D7Zrk9Oxk0O23ma5YhzGeiM/NlAGrmy8zXJK+1LoBHCXcLO+L/pzr65xFjkurX8trrQgbtpqWxV2cJPEr484r9Oh64VVEfOt5ny1IG8YMNvtoNfWqWweDL4Mvgy+Br3YKvsj6a5l+q8iUvqXK7/qmde77kaoOvWmjZAo8SXhKOLty7JbBuqw7ZykAfYvDVbjgNvmp52cGll0HU3NQ6mbWDa2fec1+dgwyW2i7LuoSOjrR7SGC7/mPO0bBvyh98Xbbasfo94I0FtD3ppo1a5GCXzvlqM2JrXJt6ojPzZebLzJeZr3XFfJX1QuYj4Szh/Qs4dgF/bfCVOfhS90q4a8jpU/L9jxYY77VuNfjqSLBOuDfwiKrkhPsVo0q9IMjawXXke6Y9JgcZLCXzVcKegHK7/qBQVAE/mybsKX83+FoC8BUAmAq436iA2y445pNuz8EuzXx1NLipJzozXwagZr7MfK0L5quE/QCFFz9bHWH3oBY7Gtdy5wZfywO+rgr8sDqy7ykFvLOjObr5GIOvjoRq5svAw8yXgcc4d5J6UZSDk18a5ivkd70UeDrwSuBZBWzpaJ4w+FoS8BXYr+dUpxY8JjBgo0dFLaoSOdilma9FRzHcn9rJm/kyADXzZQC6tMxXCTcB3lclW2sxfVABx3Tkm+NjDL6WC3xdLhwZ9ZwC3tyxLhh8dSRQM18GHma+DDzMfE12qFkDj7JmusR4fSHsaDyto7mh+ZisZdDD9056ZNbAo9npEp4B/B1wnar46kUdyihrGbjURLuRNvNVy8sOLr0Mouam1smsHVw785776hxkkK1dlnAb4P8BNwfEcLxqbklPv9G+aYmYL3W1hMsDvwKeWsA7pg/xzFfkYJcOO848XGtfmHqiU++8088yaGppap3M2sF1ZPfTHpODDLIDXyVcE3hZqN2l8OLTC/jJNGEu+HeDryUDXwGAvQB4eLUB48ZTDk5vox452KXBV5sRW+Pa1BOdwVc9OAagK0qaTCdLeO5FsO/v4FNXHeastq1Ms4T9gf3PgcsX8N4rwH92ZOczPya1DEY6mgx4lPCAi+GBp8MvrwYn6jxG4P5VXpfA1pML+NTMQl3swmQyCN3OwTepK1kDj9EhLmEn4GTgwKIuPdJFy1oGDju2G+JkE12jmzkYtx3cBg47lnD9cDzIay+EL26GO1QhpQ+EWk07VGzH9uFnu8a/+u8rBz3+UxV+Oj/8NP9bv9P/6+e8ahfcH8NP/G/VgiobtvBQ4KILYdttoSjgXe3MeeGrxew8+iL44ra1DBROU+Xu2N/47+i3xm/+U1HXt1qolXU47wUXwR7nwwd3qI/oGayVcCXgpyX8ugob3RDYNhRN/dceEuqnfZd9Uy2hrIHHuEGsiu0eAfx5AfeaNsgz/j1rGRh8zTiK4TKDr1oQdnDpZRA1tzedLOF6wE2rQ45vRl0M88bVTrW/aJrMFvjhJrhRSKL+cQBgAhTnBuCk/27+CHgIiOmIEf1ot9Pof+t3uka5IPo3/rf+f1Pj/QIdv78YttmmBnw6sHfIptX6X2yB72+qZfNzgcFGfyPYnKVPEZBdEECp/m3+t4DopHZdYKctcMYmuA7wniqB+XfAOeHfMyv26QzgN1VNpUv+u4C5kt3LGlxdA9i7AljK5bolNRgXKj5lC2zZBj5SwONm+egerrFvWl7wJd1StfubFvCdDnTD4KsDIeoR3u1YC9LMl2XQNKlOwFcJeo7AjCZUTayqOr1jYKFOqIpgKpT03SrM922xHAWcVMJ7gX3Pg49tBw/oyM5nfkxZ75B61AWwuYS3Xg5ePvPNHV04iwxCQnETaApcNkFnBJ+ybf3o/5v/xv9uAs/mF9wJ2ONC+Nm2sFdIWhYDqclHP7sAKmg5CgYFkH/b+DkbiD/6m3yugFb8kT402/+GAqmfA/5abOiFcNJmeGxR72hM0Qy+lhR8BQD/X1ogFPDYDpTH4KsDIRp8rQjR4MvgayHwVdbsyK3Czy0Ce7FzeOg3gK9UOTvfrIDVcQUIeK3VsnZwHfmeaY9JKoMKAO5eMY3PuBD2PA+OuRK8aFKHS9g1ADGxdvoRINOPQocCV/FHTOLvqx1oZwVAFv8VOBN79s2i/tul7Y1wpcfXDOQp0wTW498NvpYbfN05nPl49aJeCCzSktpl6LgT7hcZwca9nbAMC/YlGfgqYZsqtPOAM2Gvn8IH9oavLfgt896eTAaNDqd28rEra+pkWbMoe1UO7XaNH92jfCQBK4Gsb4V/v1PUoa42LWsH1+ZDFrg2Bxmo+6l10naZx8JQupCDTs41X5Y1w/62YnEmO2sZOOerncedS5navWLq1ckcXAl/A7xhC/yqgO0KeEkw8l+HnSpa8epvW62Ip35R+wuSySAX8BVA1QNOhB0/BO88pM7vUd6NWJDIZikJXGFENeVSCCx/WT9FDbq6aFk7uC4+cIZn5CADg696oAxAaznkoJNzzZdhnnleATeYwfbWuiRrGRh8tRvduZSp3SumXj0Y8CjrXBHlkygHSIm1ooTFpMSmQ1FPD6EKOb3dwh+UPKyieUpAFqvypRCm+NnUr5vtgsFksEZ3kjr5Et6oPBuxkSWctKkGvBojJacLiCl8+NUg+y8Vdaioj5a1g+vjg8c8MwcZGHgYfDVVMwednGu+LOt8yFNV92vBshNZy8Dgq513nkuZ2r1i6tW9AY+ynrjvCtwduGfY2aZdVgJQXw87uZ4GbNb2+s1wx9HelqBEX+WSRDAmwLZPYGAEEJRPJPZFzxMDo7yStq03GbToyCDgK5yF92fUu8z0r360ItQON51GfJ6MuKgriAtwfVvJ8C2+Y9FLs3Zwi37cjPfnIAODL4OvdQG+9BFlHVXZe8GyEznYpXO+ZnSi0y5bl+CrYk4eUe1gO7gqF3CPIAABpI/rp4AvNoWicNfn4DZ3qQHZJaGuWVrY8SUWLYKx24f7tKX42FCq4NNFvR1+Wls34CsUFxSQij8CVgJaKt9wCcAKTbsNBaq+D4hBFKA9UH+7EF55GfiHaULr6e9ZO7ievnn0sTnIwODL4Gs9gS/tsP1lVTblJkXt8+ZpOdilwdc8IzfmnnUDvkK9HtXieVTY/aQClUcDnyymg6pOWJ8S7hbA2F0C4yaRC4x9EviEQFlRF9rcqv0W7vHqqm7RC4ev63RJP0rY7QS49c3gM7MA0MBeqWbWnzdAloCVficHoaZaWAJV+lGhTtXMUlj3x0Udvl3VStjjvbDLg2uA3DZRviOTWN7ckq4EkEl+jcGXwde6AV/Bz+rEChXuffKctmrwNafgRm9zna9aIguxPiU8uIqnPz4wJ5rk31AVSXx7Udf7mbV1Ar5GX1bWYUwBMjFwYsnUBEKULK4dMD+otr0r7LlH+Nv9C/jgrJ3u4rqyPjblv/WsLXD8ppoxVJhVpRokF9VTUimHyGBdq/FeyVvHrUSQdem/lYNREcx5WuoFQdYObh6BznFPDjIw+DL4Wm/gS1ESHTWkshPzpKfkYJdzMV/anq7ieWoSwnHVSv2oavI4qCq8+Oyq+vRh4W+L/K6NnzP4mhN8hZCfANezQnL8fwBvXaAQYi/gq6kMZV0vSIU+tXtPFbQFuFRlXXog9unioj6GRuBMuWQCj7EWkQpELtKURhVrH10R0I/qIOlfgSkBYJXdaLZY/0gbELTZQIBRQEuhwp8U9bllfTSDr7pArMDrRmb/DL4MvtYV+Ap+XuktIgd0dFfbtrTg6wlV7sk7wjEh+uh9gQNCbpDOYDpSiHSB3wnMtWkGXy3BV1mHtP62Co0pH0hn4r2mqnb9+g6K1/UOviYpRsXcfU95UkW9E/NNIQdKQEl9igUitXFgkbYlFJjUaisWmlRYUP+t43WeWMJvSjh3E9xmxjy1Rfqz1r0GHgZfUT+S2WXowEKsfEcGYhnUgswaeMw61iEf+dACrj3rPY3rspbBpN2OkfXSalLsg7Z9HhKOGDkmADExEmpKBJ7nd5E5m1WmBl8zgq+yZm109MpTAiNwWAFvnVXQM1yXzMFVJRaudh4ceDycentQTsDgTblqp8FeX4QPHFAzXCmbwZfBl8HXigUm800ZAdB1A770ITozVARCAe9u6WiXEnzFbxQI06R97+osspeGhOwm0BIAU5L2PL8z+GqpSdOMO4CuZ1Tht6eGpG2tGC7JT+q42cGlL+YYh9Tgy+DL4Mvga9TFZw082sxHZU38PKioT+po07KWwSx1vhR+VE0mJUHPy3JJYPHe+4dikAqBtWk6k0x5QMqjSdVURFR5RalyS/TdovaV4H1aFMLT4QovgCdeGZ5wEZx0Ehy+e71jsK+m90sGi+ZWzdu/VTKY90EL3JdaBrHrqXVSdd00Hn2farDWUFkGtXRS66Ttcox/XsDHLHLrurHLx8H2b4ATT4SD94TPthBKLjJQ+STlAm/VZgFfOqT19eEQ3i5yvl5b1e54T3VG4PEthKhL5WAFvpRgnaop9KlK4anBl5inU18JV3wMPGkH+NuL4cenwaHXqutz9d1ycPKXyKDvD13j+allELuWWidzcHCWQT7ga6PbpQBoahlIG9aVXZ4LL7gs3G5zHYWbteUiAwGvVdUEJoEv0XwKM6ppa73CimqL7Gwcd++sQtR1Gz7nqzpK5kUlPPCPcPL2dbmCh4Tw4osWPIahzTjoWocd08sgjpnDjg47Rl2wXaa3yxw2HUgfsg65tZ1wQkqNcr/uUVW913F1s7SsZTAL8zXLRw5xzYYGX2VNZ59zMXx5m7oGlhTxsQV8dAjhj7zDTj69kzf4WlFKA9BaFrZLyyBaRdbAY545q9q9/wrgdgXE01GmPSZrGRh8TRu+rf8+uJMPZyUqT05HAP2lDlHeAttuU9fpenG77nd2tZ18eidv8GXwNWrQtsv0dmnmqye7LEF534r4PLKoU5emNYOvaRKa8e8bhvkq6zCKwr33rQ5Lvl8ocKuyClcs4Z6/h59XFT9fWNRV31M0O/n0Tt7gqycnP4dB5eDkzXyZ/Wuqbg462TlZURUMV5WEhwE3Luoj2dZqWcvAzFc7T9u5Mun14XBlnW+ocOL/CVXdv1xVdRfgel8Bv2h0M4eVlcGXwVdUyawdXDvznvvqHGRg8GXwtRHAl04a0TFtH6vOvNW5xAZfc7ut2W9cN8xXWVdnj4dJ76OT24MYBLjeD7yzqHO6xjWDrwXPt5xd5da8MjUANfNl5mtUQVPrpH1THr5JepHDgqAvskIEhXKd9y/gA2t46axlYOar3Uw8lzKFvC0pzN2Be1bHNt2wOjHgvOq/v1gdcH1s+PfL4azCaT2yg8vDwaWe6Ay+DL4MvlZ7y9R2mYN/XtfgSx9XgkpWPTyEH389YdI0+JqGJmb8+1IxX4HdknLoTEyxW2oqfKoicZ8tauA1T8vBuO3gHHaMupu1g5vHwOa4JwcZqNu2S8tgQ9hlCZcDTlDdz2Jy7a8c7HIiYWPmq52nncp8lXWC/BOB+1AnBP5XVaD2Q8D/FN1UhDf4MvPV1NqpOtlOxVtfnbWDa/01892QgwwMvuqxMwCt5ZCDTvbqm0q4dXX04Ver016eUMAbx5hu1jIw+GrnbCcqUwl/WVXgf1l11uWegd06UpX8ZwwltumFwZfBl8HX1hbTq5OfwThzcPIGHgZfTVXNQSd7t8sS/qn66BdWedJ/VsBJI7aatQwMvmbwrI1LVilTCC8q/nxgtVvxU8BzivoszL6awZfBl8GXwdc4/2LWx8xX1IusgUeXk2MJXwOuDNy5aJx5nDv7Z/DVTgu2Al8l3DXsTtwWeHJRH7/UdzP4Mvgy+DL4Mvga72kNQGu5bCTwpXxwbVy7OAAwHWSdvQwMvtpBpUvBVwmqOq9trioPccAapSHavWH61QZfBl8GXwZfBl8GX2vNFhsGfEkIJewW0n22qIxTAQJgWcvA4Gs62Fk10ZVwy+qAzy8An1MV+qIuGzFUM/gy+DL4Mvgy+DL4MvhqSCAAsM+EX92hgAup54ozh5qcx7zHux07Ev7VvweXuXEdY/5qUZeRGLoZfBl8GXwZfBl8GXwZfI1IoISdAwO26xb40x/go1eExww9SZdwHRWB/QVc6Vx42x5bn1JzSXfMfLUblatvgQ8WsD2wd0elI9r1wMBD8jIAXdGa3ncUTVHQrKn9tsY15/U5yEBdd76TZRBVOAedTOKbSthfJZ5KOLUqQaF8sLsVEBmxOU189ttCUfW3V+Wlbn0hXLQJPr8t/PXoEwy+ZpcpP4cXXBueWdXtulUBP2hxa5eXGngYfJn5MvNl5svMl5mvMRIIG+E+swV+tgmuCxwDPDrkgS08Fwd27XoqbxFOq7kRNdMlsLkrsF18ySnw0qvBvpvqElRbNYOvGYairA+73r+ER2yBo7eFR85wW1+XGHwZfBl8GXwZfBl8GXxNkEAJr9oC+10MZ26GvakLnB9awL/MOjGXsFc4d/nGwB4BaAl0KfKldlY45PvH1VFHP6qKq+uYI/2cFo4+eqouugAOvSw8z+BrVsk3rivrKvVC0De9GD62Ldx3jsd0dYvBl8GXwZfBl8GXwZfB19qz6iWh17Le9fg06tyvHaoj/44DTqxqc343HFG0GRB7dW3gmmGuv0V49Nnh2u9TR7t+Gn5OKuB3a72+hKv8Pez2qhqYXWDwNQcEKutzGK99AZy1Gf6wCW4/x2O6usXgy+DL4Mvgy+DL4Mvgawbw1dztWNbEiX4Erq4FXAM4h7o6/skVQPtlAFffqaJd3x4p2jrPHO7djvNILd5TwqGqXL8FTr0IXnNZeOkiz1vwXoMvgy+DL4Mvgy+DL4OvluBrwbl3ntsNvuaRWgN8CWztX8A+VSX7M8ZRiIs8v+W9Bl8JLOywAAAgAElEQVQGXwZfBl8GXwZfBl8GXy3hw3yXa8uo4rWKnw7WStgUkuheXMB/GnxdInpvaU8vg2gDSbZzNwxww25pz0wGtst6QOybajnYLjOXgXc7ToFxIUb8fmDnUN/LzJcdXA5O3uBrxXYNQA08ojYYfBl8RV3IGoAafE0HX0frkgIOCHU8DL4Mvgy+Vuwmawc3EEWegwxy0EmnROSREmHmawkAqMHXGt65qhVyJeoDOpXv9WGDr0uF5dVlegBq5svM16j3sl2mt8scAKjBl8FXp+vOwXO+yro2yPNVtbYAnZaeOrwhgeZg3Hby6Z28wZfBl8HX6inGvmkJgEenyGDyw3JgpL3bcZ7BLuuiau8v4NnhfoMv55bkklti8GXwZfBl8DVpassaeMwzH89xT9YymBZ2VHl9HaXzlPDhRwEHUYORwzr4XRt5Dsp8lXDLUAn3ugU61vGSZvBl8GXwtbXVZu3g2jiYBa7NQQbqvlkfyyCqcQ46mXq+zFoGa4EvgZ2vAJ+tKr4eXAGRfamTzvXfR1Ql+I8MYGTe36nEf5s2NPjSN96ygDs0OplamdQVhx0tg6bdpNbJrB1cGwezwLU5yMDgywvDpgrnoJP2TWsQNmuBrxcBXwPuFZivQ8IZRzohXEBs9zDSOiNpnt9F5mxWnzcY+CpBZz0p0f4ZBbzF4GvVEHmFnX6FHQfFDi49I53DRGfwZfBl8LVErPwk8CVwpXZKI+yokKPKLjSBlgDYPL/bEzh8VtQVrhP40mniOoOp13Y+7HcZeM/xsMst6nOfcpnozHzVI2H2Lx+dzAF4GIAaeESL8MKwloTtMi8ZnDcKWsaBL1WR/xBwl8bFMeF8XpZLj4r37l89/1ZV0dLXtURQu1aAbbtw6GXLW9td/ns4YhNccYc6xNps6sNZwIXtntjp1WLldgpV9zt9cIuH7RhkcG6Le7q81DJYkWZqnZS/0Hic3eUAt3yWZVALzHZpGUTTsV3WJ+Lk4JtOA06dBXw1r2km3HeV8/VaQCzaN1s62EGYr7fB5kfC6RfCUy8D/z7Sx9QrbHXHrI9l0FTL1DrpFXYeK2zphFkfyyD6BttlHnYp//zrcedBe7fjCLoqYb8QSr1KsXXIUVemnugMvurxMgBd0dvUOmknn4eTN/iqbcIAtJaD7TJzGUwDXy3JqV4vHyThvoS3i74v6k0Foy31RGfgYfCVm07ayefh5A08DL6avsF2mYddusjqLLAw7HI8E3hyUYOw3CY6gy+Dr9x00k4+Dydv8GXwZfC1tXfM2jeZ+WoMVgn3A/5L1PWYkKOuNPNlBxc1JnV4I/YjtU5m7eBmWXR1cE0OMjD4sm8y+DL46sCdrX5E72HHst4IIOAlEDaupZ7ozHyZ+TLzlR8jbfBlu4xamUM+qvqSg06mni+zloGZr2AyjZDjU4oahBl8TcbQqVmfHBxcahmY+VrRTzt5sz65MNI5+CaDr1obDL464sF6Zb5KuA/wgTVCjvqM1E7ezJdX2Ga+zHxNcqmpFwQ5AA/LYAmAR0eYYNpjDL6mSWjGv/cNvt5WFX7deY2Qo8HXykDZwaXf0m7my8zXqOu0Xaa3yxwAaPasz4xz/qKXGXwtKsFwf2/gqwSFX1Wh+2lrhBwNvgy+mqqceqIz+DL4MvhaPbmktkuDL9tlUytdamItAFjCbasDxL8U6nv9bo1rHXashWMHl14GBl928gZfBl+TpqusWZ+OCJlpj8laBk64B0p4EXD3Am4/ZTQNvgy+ooqkBqAGXwZfBl8GXwZfkydtg69p8HTGv/cZdjxOyfZFDcLWagZfBl8GX1tbSNYObkbfsuhlOcjAjLR9U1OPc9DJ1PNl1jLY8MxXCVcFfgPcqjpSSCDM4Gv6VJSa9ckhryK1DMx8mfky82Xmy8yXma/pM/aCV/TCfJXwKODwAnaeoX+pkby6aOBhGTRVNbVOZr26nMGmu7gkBxmY+TLzZeZriVh5M1/wn8AfCnjkDF449URn8FUPkgGoWR8DULM+41x2akY6B98kueSwIEg9X2Ytgw0NvqpE+22A3wOPKuC9Bl8zSMCryyik1E7eYUcDUIcdDUAddnTYceaJe94LOw87lnBX4NMzlJjIZaIz62Pma9R+vLpMf/JEDitshx29MHTY0WHHefHVmvf1Ab4OB25XwJ1m7HHqic7gy+DL4Gu1saa2S4Mv22XUSocdzUg3PZSLrI4DVyX8L/CuAg41+JpRAl5dOuy4RKvLVlo9/8UGXwZfBl9eFI3zIAZfo1Ip61DFr4BbFHD8jH439QrbzJedvJkvO/lJ7ip1HmIOrI9lUGtHDguC1PNl1jLYsAn3JTwaeHkBO84IvHRZamUy+DL4Mvgy+DL4muy0Db4MvqJ2GHy1ADdrXdppzlcJ/w5croADW/TP4MthR4cdHXYcdRk5OHn1ycDDMlgK4NFizl3k0hzs0mHHMWHHU4EXV8VVX9didA2+DL4Mvgy+DL7GO02HHfOoQeiw4xKwfxsy7FjC9YEfA3sUcKLBVwsJGHwZfBl8GXwZfE1ymjkAUIMvg6/Wk/ogYccS/qZKSHxFy3wv9c3Ml8GXwZfBl8GXwZfB1/TpPfV86bDj9DGa6YrOcr5KOAq4fMV6PWimN69clFqZ1JMcVlbOLUmfWxK1MrVOZu3gWtr3vJfnIAP13XZpGUQdzkEn7ZvWIGw2athR+V7/XMC/tvS2qZXJ4KseMAPQfBYEdvJ5bOs3+DIr35zObJd52GXrhPu9gM8B2wHPrliiw8KoijE6qMPftcE+nTBfFet1veobfgLsXsD32nTAYcdLpeUVdvoVtpkvA9BR92W7TG+XOSwMpRcGX5nLYBLzJaBzThjAlwJPAvYBDgAOrujtI4AjAxiZ93fHtQQ+XYGvRwKvmiPfS9018+XVZVTb1BOdwZfBl8HX6kkktV0afNkum1rZmvmKN4sBE4L+LHAI9c7AY4B9xRyFi+b9XWTTZsVgXYEvgUbV93rIrC9uXGfwZfBl8LW14XiFnccK22FH+yaHHZfIN62V8yWwJdbr7YHtUsjx6BHwJQA27+9SgS/le/3fAt5g8DWHBOzgDL6WyMHNreHtbswBgBp82TcZfC2Rb5qWcC+26d3AQ0Ou17wsl0TSvPdmwCvb+Td2A7YP9bla3lpf/iW49u3geyfCLfaAH87xEMnjTOCCOe7t6hbR2qLWBSJTtZ2CDM5N1AHLYEXwqXVyh7AB4qxEuqDXWga18G2XlkE0Q9sl5CSD3476x2ngS51Xwr0YsK5yvl4PvB84oaWz3jVsAPhpy/suvfyH8IAbwKHbrIRM2z5KAFDg68K2N3Z4/eYAvk7r8JltH6XzMCWDVODLMlgZsdQ6KR+h8Ti7rRJ1eL1lUAvTdmkZNMGX7TIP3ySi5PRZwVfc1fhH4M5VjldMjl/q3Y5lzbbduID7zOn4nfNVC85JrellEFU4tU7mEHKzDGyX0R7sm2pJ2C4zl8E05mtOjNLLbQsn3JfwBeCT1Ue/cM4epnby6nYOu2ns4Ay+ognZyefh5L0oMgBtTmu2yzzscu7djnNilF5uWwh8lbAphMkOLODDc/bQ4MsOLpcVtpmvFSNObZc5THQGX/ZNBl9bT+w52KXBVwlK8j8e2LmAMwy+5pSAHZzB1xI5uIW0fPabc3DyBl/2TQZfS+SbNkzYsYTHVjv0nlvUFe7nbalX2A471iPn0KtZn6YNp7ZLgy/bZdTHHHyT+pKDTtoufbYjlPDmqrzFFasjhR48L/JyhftLJeecL+d8RWWwk89jojPzZebLzJeZrwXgzeRbF835Usjx3wt4xQK9S43kzfp4hT2qvql10uDL4Csn1scLw3o0bJeZy2BDhB3LutbHn1SrrKgPDJ+3pZ7oDL4Mvgy+VltvarvMYaIz82Xmy8yXma95sc2a983NfJWgMyq/oQr5Bah22bwttZM3+DL4Mvgy+Jrkv8z6pE8HcM7Xinamni9zWBRt7N2OJTwaeE4BN5wXdYX7UiuTwZfBl8GXwZfB12RHbgBayyZr4LHgPDzr7VnLYKOEHY/Q+W8FHDDrqE24zuDL1H5UjdROPvYjtU5m7eAWtPdZb89BBuprap3MgfWxDAy+ot3mYJcbnvn6PPDxAl40qzc1+FpTUnZw6Sc6gy+HN0aN1HaZ3i5zAKBmvpYAgG4U5kt5Xg8u4BiDrwUlYObLzNfWKpT16rITbZ/+kBxkYObLvqmpqTnopFn5jVznq4QbACcB1yngF9P96JpXpFYmdS6HlZVX2OlX2Ga+zHyZ+Vrtru2bloD1WXAenvX2rAHoume+Svgr4C0F7DjriK1xncGXV5dmvsx8jbqIHJy8mS/7JjNfS+SbNgL4Up7XHQvYx+CrAwnYwRl8LZGD60zj136QwVctH7PyechAY5GDTqYmK7KWwUYAX8rz+nEBT+/AEadWJjs4O/lRNU6tk1k7uA5sfpZH5CADM19eGJr5WqKF4UYAXycD/1jAkbN40SnXpJ7oDL4Mvgy+Vhtpars0+LJdRq3Mgf0z81WPRg52uTFLTZSwPXAucKsCjjP46kACXl1GIaZO7I39MPBYY0dRZxq/9oNycPJmvuybzHyZ+erF5bU+XqiEOwKq8XXZAi7ooFepJzozX15hm/ky8zXJlaVeEOTA+lgGS8D6dDAXz/KIHBZFG5b5ejzwzA6OFcqFZTD4Mvgy+DL4MviaPPUafBl8Re0w+JoFos5wzTzM12uAaxfwgBmeP8slZr5M7TvsuETU/ixG3cE1OTh5hx3tmxx2XCLftK4T7kv4NPDlAp7XgYPVIwy+7OAMvpbIwXVk99MeY/BlRjrqSA6hV/UlB51MPV9mLYP1Dr5+DTy9gHdP854z/j21MqmbORi3qX1XuF8Kan9Gu170shycvJkvLwzNfC3RwnDdgq8SdgLOBG5WwAmLetdwv8GXHZyZryVycB3Z/bTHGHyZ+TLztdpKUs+XOdjlxku4L+Eu1GHHy3e009FhxxXjMvNl5svM14o95ODkzXx5YWjma4kWhuuZ+frbivl6SgE3mbZsbfH31EjeYUevsEfVNbVO5gA8LAMDj1wY6RzSQiQL22XmMljP4Ot1wC4FHNgCXE27NLWTN/gy+DL4cnhjkp8yI52ekTb4WtHO1PNl1gB0EvhSWYevqEwD8OwqdHdYkOdRwEEd/m4a2Gn+vVWpiRKOBT5TfeAL27xkyrWplcngy+DL4Mvgy+BrsqM2AK1lkzXw6HBOXutRWctgEvh6mIBL+KqPAI8OZRYOAA4GjqA+K1FgZN7ftT3upy34UrL94ws4usOBNvhyeCOX8EbsR2qdzNrBdWj7uTt59c/AwzKIemq7zByAzhJ2jEDrHsCJwDHAvsDuYZTn/V1k02b1jzODrxJ2AVRmYo+i7nNXLfVEZ+bLzJeZLzNfZr7MfE2b0wy+lhx8CfAocf0fAYUcxSI1wZcA2Ly/6xN83TnsdNSZjhdP09IWfzf4MvNl5mtrg7GTz8PJm/myb2papu0yD7ucu9REDD+eChzSEfN1f+CWgI7+adN2Bbavcs5+Mu2mU+DgXeDJ28Le065t+ffdgLPo5pDulq++9HIldKqG2WnzPqCD+/R+HVR+bgfPmucRlsGK1FLr5A6h8K/sIlWzDGrJ2y4tg2iDtkvIRQa/qUis00ed41phR4EttbcD+wDnLJDf1cwNey3wHuD4lp5aDlbg68fT7vsDvHRbuP5l4UHTrm35dzGByiUT8EjVBDyU2yFAnKrl4OQ3ugzi2KfWyRwcnGWQD/ja6HaZg3+WNtgu85GBgNdvZwVfcVdjvH6/EG5cit2OJWiTwHcLeEbH6MRhx1qgTuxNL4Oo2ql10uGNPMIbtkv7puZ0Z7vMwy7nDjt2jF0WelybhPufAS8u4C0LvXH1zaknOvUohzoyBl8GX9E67OTzcPIGXwZfBl9bz9lZ+6ZZdjt2jF/mftxM4Kuswcn5wJ0K+MLcbxt/o8GXHVzUjNQA1MzXio2mtsscnLzBl32TwZfBV8eQp37crODrFsA3gZ0LOKPjnqR28ma+6gE1+2fg0TTt1HZp8GW7jPqYg29SX3LQSdtlXQtVOGRVnvh6ZL4eWhV/fVNRK1/XLbUyGXjYyY/qdGqdtJPPY6Iz82Xmy8yXma+uMU8r5uufgbsXcIceepF6ojP4Mvgy+Fpt2KntMgcAavBl8GXwZfDVA+yZPez4XpXFKOojkbpuqZ28wZfBl8GXwdckv5Y6DzGHkJtlUGtHDguC1PNl1jJYj2HHE4B3FHB418grnGU5Nn7bw7smPdIOzjlfTd2wg1sjr2Igu8zByZv5MvNl5svMVy8ub9aEe+10PLCAD/bQi9QTnZkvM19mvsx8mfma7NzNfJn5itqRw6JoYyTcl3C9cPzQjQr4kcFXDxLw6jIKNbWTj/1IvSDI2sH1ZgH5rbDNfNk3mfnKzy43DPj6S+DDwOYCtvTgeFNPdGa+zHyZ+TLzZebLzNe06c2Loszz3tZVzlcJfwc8poA9pmnmnH83+PLq0szXEq0u57TztrflMNGZ+bJvMvO1RL5pvYGvNwE7FXBAW+854/UGX3ZwBl9L5OBmtOtFLzP4MiMddSiHDVHqSw46mXq+zFoG6w18fR44toDnL+pNJ9yfWpkcdrSTd9jRYUeHHR12nDbFZQ08pnW+o79nLYP1Br7OBJ5awDs7GrzcJjqDL4Ov3HQyawfXkx8YfWwOMnDY0ay8w45LxMqvG/BVws7A6cBeRX22Yx/NzJcdXNQr73asJZED8EhtlznIwODLvsngy+CrD9yz9sHaJdwJ+Bxw2WLMIZYd9Si1kzfzZebLzNdqY05tlwZftsuolc75WrFP2+VGOFi7hMdVJ4c/t4DrdgS0xj0mtTIZfNnJG3wZfE1ycanZ2ByAh2VgRjraRw6LovVf56uEVwE3LuDeBl89SsDUvsOOS0Tt924J+Ux0DjvaNznsuES+aT3lfH0UOLGAv+/R4Zr5soMz+FoiB9ejL8htojP4sm/KTSdTz5dmvjpygGue7VjCz6vK9i8pQLW++mqplclhR4cdHXZ02NFhx8ke3mHHfNjY1POlwVdHSGgi+CpBuQY6UPvOBajWV18ttTIZfBl8GXwZfBl8GXxNm+OyBh7TOt/R37OWwboIO5awF/AN4CoFnNXRwI17jMGXqf2oF6lX2LEfqXUyawfXoy9oPjoHGag/qXXSCfc1EXBV4JSBdG/Sa3LQSfum9b7bsYSHA68u6lpffbbUymTmy8yXmS8zX2a+zHxNm+cMvjKvQbhemK8Xh5Djnadp5IJ/N/gy82Xma2sjspPPw8mb+bJvyo2NTT1fZu2b1gv4eh9wRgGPXxBcTbs9tTKZ+TLzZebLzJeZLzNf0+aqrIHHtM539PesZbBewNf3gTcU8OqOBm3SYwy+vLo082Xma9Q/5ODkzXzZN5n5WiLfNAl87QB8CLgecFvg1PBNRwEHAc8GDuvgd22w0tjdjmGn43nAvQv4eJsHznGtwZcdnMHXEjm4OWx8nlsMvsxIR71xwv2KBaWeL3Owy7kq3AuAvS4ALYGvfYEDgIOrXTVHAEdSZ/LP+7vjWnq5SeDrZsDxwDWK/neYpFYmiSwH4/auqvQ7y6L5pNbJrB1cSx8z7+U5yMDMlxeGZr6WaGG4VthxFHwdogrywDEBiO0evnPe30XmbFaHNwl8aafjmwrYftYHLXBd6onO4Msr7FH1Ta2TOQAPy8DAIxdGOofFsWRhu8xcBm3Al0KOR4+ALwGweX/XFfg6FLhjAX3vdJRCp3byBl8GXwZfq1dPqe0yh4nOzJcBqJkvM19TGbI9gcNbMlBivsRundS8bwt8oIRfbgNPbvm8eS5P7eQNvgy+DL4Mvib5LqcDpE8HMPO1op2p58scFkVRBspL36q1Yb66yvl6PfBB4ISW6GfXCrBtV+Wc/bR530Xw5ZPhDdcDMXN9N/VBFfQv7PtFazx/M7AT8OuEfdgxyODcRH2wDFYEn1onlZ6g8Tg7kS7otZZBLXzbpWUQzdB2CbnI4LTGpsVL3eRa4CvubDy2OrrnfoAm2i52Oz53DtZLHV7FfL0XLnMg/PFPsM/l+z3TMQosNZI382Xmy8yXmS8zX5ORvtm/WjY5sT4XJFqY5SIDESWrZLDUdb5K2Bv4mlZ8Bfx2gAE2+KqFbAeXXga5LAhycXBnjHNwA/iEXCY626V9U1PdbZeZA9BlB1+PqkIeLynqRPghmsGXHVzUs9QA1OBrxeJT22UOE53Bl32TwdfWKCAHu5yrztcQYKbNO1aVmijh5cBNC7hXmwctcG1qJ6+u55DQmRp4WAYGHk0zTm2XOTh5gy+DL4Mvg68F4M3kW8eBr4+q9lgBf9/LG1c/NLWTN/iqx8Tgy+DL4Gu1f/KiKH06QA6+SZqRw4Ig9XyZtQyWPez4S+AFBfybwddAEvDqMgo69UQX+2EHl77+Xg5O3syXfZOZLzNfvQCBrZivsq75pR2YtynqpPshWuqJzqyPma9RPU+tkzkAD8vAwCOXRZGZL7PyM7HyS8t8lXAH4AsqvFrAH4dAXq5wf6mUU7M+OTi41DIw82UnP+r2Uuuk7TKPlAiHHWvLyHphuMzg64nAPxRww4GAl16TeoVt5svMl5mv1Qaf2i5zcPIOO5r9c9jRYcde4NBo2PGNqjdVwAG9vG38Q1M7eYMvgy+DL4OvSS7PzJcT7qNu5LAgSD1fZi2DZWa+vgp8qIAXGXwNKAGvLqOwU090Djs67Oiw42rXl9oucwi9Zh9yG2jGMvjqSNCXMl8lbAL+BPxVAcd09PxZHpMayZv5MvNl5svMl5mvyd7a4KuWTdbAY5bJtoNrspbBUjJfJdxE9b2AaxdwcgeDNOsjDL7MfJn52tpasnZwsxr2gtflIAN9goGHZRBVOQedTD1fZi2DZQVfDwVeX9Qn2A/ZUiuTmS8zX2a+zHyZ+TLzNW3eyxp4TOt8R3/PWgbLCr4OA/Yu4G4dDdKsjzH4MvNl5svM16i/yMHJm/myb2rqZQ46mXq+zFoGywq+PgZ8d8BjhaJSp1YmM19mvsx8mfky82XmaxphkDXwmNb5jv6etQyWFXydDTy9gKM6GqRZH2Pw5dWlmS8zX2a+xnvMHHb6Oe+tHpusgcesE+6C12Utg6UDX2V9pNApwM0L+PaCg9P2doMvgy+DL4Mvgy+Dr0lzRw4A1OBrCQDoMoIvVbT/ELC5gC1t0dOC1xt8GXwZfBl8GXwZfBl8TZ9MU8+XZr6mj9FMV1xS56usK9o/uICbz3RXtxelViZ9TQ4rK1P76be0R81OrZNZO7huzX/i03KQgTpnu7QMopLmoJP2TWscSbiMzNeLgfMKeORAjrX5mtTKZPBVj4YB6IpWptZJO/k88msMvszKN+cq22UedjnRPy8j+PoI8JoCXmPwlUACdnAOOzrs6LCjw44OO06ffrwwXC/M171ht/+BbwK3L+DL08e+8ytSK5NZHzNfo0qdWie9ws5jhW3mywtDM19LtDBcKubrY3Dve8GbgcsVcGHn0Gr6A1NPdAZfBl8GX6vtNLVd5gBADb4Mvgy+DL6mo5g5rrjaj+FZ14e7FHDLOe7v4pbUTt7gy+DL4Mvga5Ivc8K9E+6jbuSwIEg9X2Ytg6Vivn4L77gSnFTA47tAUnM8I7UyGXwZfBl8GXwZfE123gagtWyyBh5zzL3z3JK1DJYKfF0E390GnlXAW+YZiQ7uMfgytR/VKLWTj/1IrZNZO7gObH6WR+QgA/UztU56F3IeO7ENvpYAgC4N+DoIbnQU/CBRZftcJjozX2a+zHyZ+TLzZeZr2qIghwWBF4aZ7HbUOYwHAc8GDpumOaN/fw/c+UD4WAHbJ6hsb/C19YB4hZ2eZchFJ+3k8wjxmPkyK9/00rbLPOwyeZ2vfakr0x9cUeNHAEcCx7UBYF+DB+0Bh2wPe7W5r+NrUyN5M19mvsx8mfky82Xma9rUZvBl8HWJjhwCnAgcU4EuAbHd27BfJex2Nrz8Ati8Gzx4mtb1+HeDL68uo3qlZv/MfK0Yemq7zGGiM/Nl32Tma+vJPwe7TM58KeR49DzgS8ALOLWEc4oayV6tgNN6BFhrPTq1kzfzZebLzJeZLzNfZr6mTYFZA49pne/o71nLYKiE+ybz9VfA3sAbZhHwCfDAm8Aznw7Pejm86lvwitvDB2e5t4drdgF+C1zQw7NnfaR2FF0ZOH3WG3q4Tu9Xkds/9PDsWR5pGaxIKbVObg9sDnYxy9j1cY1lUEvVdmkZRPuyXUIuMhBZ9L1RxzcU+GrmfL0J+My4zozzygfBVY+CT/wRfrMd7LwfHHAMnNmHB5/hmVcFfheAxwyX93KJJrorAWf08vTZHqr3C3z9cbbLO7/KMlgRaWqd3C6AL9lFqmYZ1JK3XVoG0QZtl5CLDE4GvpoKfOm9c+92LOHqZ8B+74fPPw6+m8rDs8a20QH75Fo6edTScc5XrfRZU/sD2WUOMtCnptZJ+6Y8fJPtcgl801DMVxc+MAcH55yveiTt5NPLINpUap20XeYBQG2X9k3NedZ2mYddJk+4N/jqQgL1M7y6tAya2mTwlZ6RzmGiM/gy+DL42nqezcEuDb46wj6pJzqDLwPQUVVOrZNZO7iO7H7aY3KQgcGXwZfBl8HXNF81199zcHCpJzqDL4Mvg6/V7iO1Xebgmwy+DL4Mvgy+5gJX027KwcGldvIGXwZfBl8GX5N8pXMx0+di5pAWIv3wfJm5DJxwPw3ybf13gy+vLqNGpJ7oYj9S66SdfB5O3syXfZOZLzNf7RDNjFfbyZv1iaqSw+rS4KseDdtlHjIw+DL4Mvgy+JoRTrW7zE7e4MvgyyG3cV7D7J+BRy6MdA4LQy+KlmBhmHPYUVXMtwAXB6saGnxJNupD8yihFE5+2/D9F4V/Uxj35YA/NWa9oVmfvwB+w8qZnmmqlXIAABpGSURBVEPLYIfqbNI9Q5XiMshhaBnotTuHQr/fbozF0Dp5e0Dvj0dLDW2XlkE9+DnopO0SUssgugLbJewHnA18PhFm0AkTTwD+X2O+XLpSEzr/8QjgZ8ADwjmGQzp5CfHd4QzK5wJvDoM59ER369APgVApls6HGhJ4CHy+BjgAOLI6TuhZgMDH0MDjIcCLgAMrfTh+YBlo6HcEPgB8rQLj0gcdrTS0DNSP61Ofa6pzUV8XxmJonXwhcC/gQcAvE4QdLYPaGeWgk7ZLSC2DCL42ul1qrnwG8NhwBODQ7J/mylcCnwXeN8viOEfmS+Dib4C3Vh+hVcWNA+uh1bZYsCHOdbwtsAn4egUAHxkYFwEfnWWoMxWHOlhb7z4mONrbAL8HvhzAxyntorZzXX0jQD8fDsBH7NuPKwX/FXA+cM5cT21/058HPXhKAIMaC+nCT9o/au47BPyuU4GfWwI6KF6HGGtxMJQM1HEdFHsfQLqg9qoAAr8/oE7eCrgh8MQAxsWInjrgQe+WwYoKp9ZJ2yXkIANpxEa3S0UmLg/sUs3b9w0LQxEGmqeGwAyKUO0fFugHAVer5qz/CPOlojarMEOO4EuKdLMQ2rheJdDDqsnuPEB9/dsK3Z479/Q5+41iNRRqE8h4Zgg5iWF4BfDR2R+z8JWa5DSxCZAKVYsB27X63eND3xZ+wZQHiAEUyPg58EDgoaEvkoEOSI8h4b77oVW+ALEOJ31HkMPDGyucvt+v598lGJKAj5inR1Ug6CMDyiB+oxjQY4HHVRT704D7BTZwCBnoHbLJ3Srw9Wvgv8JKT4zoUAsS9cEyqEc7tU7aLmsGMrVvsl2CwI/mJKUlPJ/6/xVBO3QgzKAxEPv23ipd6SXAx0PESKTRJ8c555zA1w0CqPhRCHEptLNNmGgV6rpdYH76OlhbtKHCa3rPa4EfBoFpEMX4CFVrMDX599m0sn90AFkKvZ4WgKeYOIGdPSrGQ6DoSz12QqsoofdPA/8dwltRDtKZBwdGLub9dN2VcTJQ+PmsCnD9XWBZFNuXkcVcuK77MCoDAWGB8gj67lSxoE+udOI7Xb+48bxxOnmLYBcCPCdWRq5cj4MDSO+jK6N2KZv8y9CH+4dFymcqff3XPl4e8i5H7XKjySCKNrVO2i5r9nnUPw/tm6QPtsvVMtDYaE4SdlC7SYiaKVrVRxv1zz8N0YnfhpeJwBGRJNJgVcsFfIkqfGPV0fdXE/6dQ7hP/99s+wAKr4gJ6qOJTdJgaULTylqhz9MbL9LEu3fPzJfG46UBZCqcoxDXYwLzF7ty80ClKvTWRxO4U36V4tZiu8TyfGIEEGjS1d9j8nmX/ZgkA63yldcg4PeLAIT6MqpxMlC499+Cbr48JDwL+ImV7auN00kZ/DtDTqTGQMxk0+F02ZdJdikGWuFPAVGF4uX0osPp8v16lmVQSzS1Ttou6+jLOP88pG+SLtguJ8sg+h+NlRaJSh3qa56YhhkULZPdNufPS/1jLuBL6PCqwKfCSlchnbeHHQNiXEQdir7TpNNXkyDfFXJ4xH5JNpFdUv+eF/Jc+owfaxL76wBEBWw0wSnH6gfho5XzdMUgjz6Aj14j8KsJ9RsB4AhoCXSoXTOEXv+xwQx2PR6TZKD8rj4n+eZ3TJJBn0BnnBwn6aRsRXrYlw7EvkyyS9mG7HKIfDfLoB6N1Dppu6z9zzj/PKRvki7YLifLQKSFGCeRBlowj5I4Xc5Xa2EGRUY0T06MSuQCvrSav0ZIYJZw7hoAx2WrxPtrNbaOdim40Wfp/Vq9i0WIcXzl9CjU+LEB48ZK6ha7pxwa7exSDPubYdenmMG+wmxRHgJ32zXKOogFVPhRiffq0//2OQjh2ZZBLYjUOmm7rMvNpPZN0gXbpWUQXW8OOmnftKB/Tg2+lKAmcKOde8qliqyS8mvUlFA8unWzy7lfKxnlNv1ZlVR/dIjNKq9KchEAFBAb3b7a5fvjs/S9WlEJWGmHxsnhDyqvod00AiPqz9834tld9kPGrHFQMrmAlhLqY9z8poEJE/uocJvKLfTRLINaqjnopO2yTp5N6ZukC7ZLy6Dpa1PrpH1Th/45JfjSrj0Biy+GmkH/UiXHPSmUNRDbJcpOyfea8PsKr9wzhNekVKpnJfAT64SozIO2jj417PbrA3DEyVbA6n+qXWzKa1OSvZKXVcdJzJ+ozTuM1C/pui9K5BXw1Y92aii3TUnOquMkiltjobpnzfolXfZB8t/oMojyTK2Ttst6R3Fq3yR9sF1aBtEv5KCT9k3QmQxSgy8BC4EusSxKdhfro7wmlTbQjpKX9cT0RIXWOxRG024ErTKV16Vt9OqDmKgTAjjrEmiMPkvAQ3WjVMbid+H9yndTrFpg5zkhF00y6atJoZTP9J+B9VOcWjWEHlaNyXXDFtq39AiCLYOVkU2tk7GUyUa2yxxkII2wXVoGTfC10efLHOyyM/+cEnzp3QIcKhwqtkUATOE/MU7/NEBuk5RaOxEEcsR2afegttEr1KlEPf0M1XQkgZL8tYtMoc6dAtuk3X0CZH037Z55TxgH1SSJ5STEBCocO0SzDGopp9ZJ22Wt/6l9k3TBdmkZRN+bg07aN3Xon4cGX3qfdjKqRpFYHVXofn3Yri+2SUAsJnj3VUxVO/YU2tO/Al1KHHx1AD4CHioiqST3sbU5OkQhOqLl8LCL8x+qnZ3PDiE+yUfhvrjpoK/SGqoVJnbjbqF2lt6j3Z4K8x4VEnxVPFCbDvpqlkEt2dQ6abusAVdq3yRdsF1aBk3AlVon7Zt68s9Dgy+xO6qSrlWl6mipppaqZKtekApWCvBoR9/YirAdIABtj9ehlwJ+YpjEcumYFG3dV0K5dhQp4VylFfosKSGAJ1brn4F7hJIOAkIqLSEQpvISygGTbPra3agzClUv67jAsinkqtIB6peS7FU4U3LoK9xpGdQKnYNO2i5r5jmlb4ruzXZZn5+60X2T9CG1Tto39eifhwZf2q2hOhzKpVLFeB3Oq/wmDbKOzun7uBrV/4jvlHKrOrgYNlUpV87XUEekKL9N5SxUR0xjIPCpg5slG7W+AFcTv2qi0bmR+n7RySoi+7lQIyX2owO8O/ERlkEtmhx00nZZ725M6ZuiodguaxC80X2T9CG1Tto39eifhwZfAjg6pzAeSyPW5ythd512NKqsRN9N5RtUlVwAR5SqEux1ZJFyjlSYrc+K5U06WeGFWBVcJR600lOulw4T14GcfTcluQtsKtdOMpGhi/XTjlOdT9Ws7t9HX6R7G10GUa6pddJ2WS++Uvsm6YPt0jKIfiEHnbRvqufHzjHD0OBrdBJXGQOha9HMfZd0GAcgdqgYJx3XI3pXrc+yFmsBGG000AAr5NhnLa21+qCjGGLJh77qiVkG02FsDjppu6xLrKT0TVFTbJf1MTEb3TdJH1LrpH0TdCaDFOBL71SIS+ctSZmU/yXw1VfxznHTnYCOmC+xPqphJcYpBeCIx9UowV8nsr+tx1pa4+SglVU8skfMn5LvY52z6TChmyssg1qOqXVyo9mlvjceVt9kpIf2TdphrZSLZi1D22XNRG503yS93Gh2OW5WWZcy6Bt8aWJVodCzGvW6VDVa5x6pcryOz1Htjs93M4+veooMWMBKYc64e1KhrjeHnX7fCjlgOj5oiJIOzQ6qar12WWqXpyhNyeS/e6qlpXGWHM5vyEG/0xgoz+6V4RBS1TzTTsuh2kaUgeQ+ml84tE4q11Fnpcbwv8Z7SLvU9wrsa/NLzC9MIQPpu3ZYxzakDPRO6YF8gM601eaaONkOaZcqaK3TJZT+EVMuhrRLgU8BXvkhzRMCoUP7JrEZAnrNeWpIGazlb4fUyTgWsolUdjlOFutSBn2CL1VnVjhtz1CsUwU7fxMKmT59ALAjg7p3eKd2Ev4s5DNpd+P3B2SYBC5VWkO1zGTcasotUZkNlXTom/GTg1f1fh2QrRX2A8M7NQFr88Ezey5kq++1DOpxF8DQSQE6QUBsrxYBatppOqROakerynxo/AW2NfmqD0PYpfRRYH/02LAhZaCJVv4oyl9jMKQMmiBL8pBdamex8iyHtMsbh8Xx1UJFf4HhIX2TNlqptJDeqSR7/avNR+rXUL5JJxlo57VKDikKorSPtzZK7vTtnyPYUBRIstD7IwgeUiejb1I/FJVSX7TTfUi73FAy6BN8PTgAHIX3lMwtRycEe9JAtIocihLZtYtQiF61tO4ejHpIlktJ/QI8qhivmi1DfX/TqOXQtZng2tX7HxHKavR1ZNO44bUMaqmobppCXV8PxYRPC8V9h9YJLYzk2LUQ0cJAZVV+OsBuY8lAE66O7dKkpnNVZafaYCL2eyid1MLscWHxIyB4xzDpyUaG6oOYbgFA5bqKZfk/oebhUO/XWGhxGhkv+ShFAMRAxY1AfbvqCPoExDUXaSG4V/BR8WzZvvugsdf3igVVdOCdocyOTlcZciwEOAU8VeZH80RcqPf9/fH5zdMUNF8LCDUXJ0P0Y0PJoE/wpdyh7aoaWq8NuwpVU0uFPKXUQzSVstAKRrS+HL2+VTv5VMtLNb2GbiqtoDMbVdtLuwqHaqqSrSOC4gpOE58mOoFirTT73tXY/M6NLgOFV5TE/asw0YgVvnpVduWwHmvbjdMzrfS1y/fXIdylmm4x1DWEXsq5a0et2OCPh3NEv1GdbXrsEC8PAFAnW+idqvknwCG/pLI3Q+y41mfKLvWjSV9NQEynbCgVYqim3ebykWLflCIixkMLVZ0wouPE+m7y0WLbNMlrQXKXoIdiZlV/cIgmGxTjJTCuRbkYIPVJ+jHkKSfxW5V3+4KwMJI+DNVuEOYDvTOWP9LpJtKLP46E5/vu04aQQdfgS6tpnYmoiV3OVSsZraj035pgRC33CXyaSZpSEDn5dzSq12vVrSN8RPH3VUFf79XKWvlsqh/WXD1pwotnNqqIqoqaKg+rj6bCsWI0RldvquklJ6sK+pqEX9rHy0MOhZgNhZ5lxCqgq0luSBlo/MW2nhL0IBbOHUoGEq10Un0QCyvQ/dEQ5pUuyk40Aenv0tO+WtMudX6qwv/aQaaJVuFoAUIBMC0O+mijMlCOk4B/ZFj0fq20+zxVYlQGWmXrTFWFt8QyKDSuA+xj7lUfcog+aZxOatLX4lDpCH2Wu1HItWmX3wy2qm//YJh4pROKGPTVmnapRaH0TpP8/63O9D05gGPZSV9NNif7k/+NjNt9K/CraI3YaPlFyaNPm9S3aaOVvvtHIx/aXKSqELnstY8amKPzZbMbYsfVL7HjKvqtc3/7aKN2qfFXG1IG4/yz+tCrDLoEX3ErsEDFPuEIHxnV6wIAECCRcmul1VeT0ag4n/Jp9K+AhwZRVPIXAwumlc6Hey5kqlWEzkqUAxPobFLocbUnil+r7j6aHItW8XIkitk3nbnAkMJf+/a8s3Gt09+HkIEmU+VzaNw1wSrvT5Obxn4oGUQDFujTj5ge5Xsd0NjYIDZMv+trsplkl7INhZ0U6tDKNu4s60Mf5cTWkoHYPwHiT/Tx8kaZgqZvUohRTYfI6/B69U9g8Cc99UGPXUsn9XeFwHRNX35B7xhnl5pgxcjLT8pnKBwou+mjTZPBLcJ4faGPl4dnKg1Du8sV3hPjpnlQ6RgvquaF54dFs3yUQrJ9NvVDi6EXA/8+slBWCFQkgciKvvLOxs2X8XtvGTaBCRz1VQlgGmYYQgZr+aZeZdA1+NJKUqUjRN+K4RAAiEyPJhnl/miXVV9NBqMt+wo1ahWtkKdWDFrhK/Qmw5ex9Z1PoPcJACmUIwVXyDXuLNPvtepWYde+cgr0Du0yfUxgXHR0U8whkAxk1GIA+zo6SOO71unv+u6+ZaDvfHwAXRpvgXA5Ou0u1XcPIYM42Wl1q5Wj7E2TvfL/FGaSTgoca/Lr6zgrObhxdqmyJh8Kq/++7DE+t5lPMioD5bgo7CO59HWO6SQZyDdpkpeTVfgvrrr7ksdaOhlTI/o+aWOSXUoPFe4R+BQb1pdvmiYD2alAcF+6oLGVPijkq3CnNiPFhboYWOmj3i/Wpy8ZRP2KflphTuVc6qzfODcpZUebAEZZsS51c9J8qXcIBGtR0mfpobXsUguQIWSwlm9S9Ko3GXQJvjRg2j6ugqWa2AU2hFzlWBXD1+p6iCOE1A85MAlNKzih9j5p/LWMQfIVy6FzLLXK0qpy6Ka8DjlWGZESu9eimrvsm5gMTW56r/IIBEgFQpVHMUQuhWSvhYC2TYtxklMT4/XIsNIUOB0isVhOXiyo+qAzS9UvMcAKOSocO0Rbyy6H2HxiGdSjvJZOKs9qiGPFcrZLyUCAZIjjzSII0wJd/km+oo/Q3iz2HTeECXhqodwsATPL/YteM26+FDAS+NS83WfL2Td9pE8ZdA2+NIgK7yh/Q2BD29iVW/SDnlcy45RD36b8s4cExkOr/L4VaZKSKqyk1Y1ofdHdfTNvo/2I8XMdWq4fHWU0RFMehVhIgXEBD7GAynPoM7en+V2xdpTAtxgvATFtoVbuVZ85f6Oy1SkK72psX9emD4V+ZdxDtBzs0jKoRzoHnbRdrlidbEM7fgVKleMVd3wOYZfNd2i+UiqISAMBQTE/fTNvo+9PMV9uWN/UNfjSYGrlomRehTqUqKc8CyWxDrGqi8oUk5n1/1IoHRjdZ4htEviL1bKjYWk31xBMQ+xPs3q2QitiIPrKLZokA7FNyqUQ4BDoUbivrxDbuD4olKCNHsr3EugT+BQQHLopDK98EoU1lNwuOQypkznYpWVQa11qnZQ/2uh22TzhQH5SDIzA15D+WbrQjETov7U41MaHIRfoqefLDembugZfUh6hduW39FW1ftqkqZ00ynUSfSsF7juHorlzptm3ZlXeIYFn7INW2EcE4KO8Ae0ukzyGXE1JBjooXGHnFG1UBin6oHc2dVKHmQ/dcrPLjSoDjXsOOmm7rHcYR98k8KX6e30CnniMWvMdo5X8h/YLo75piPly9Bs3rG9aBHwpPi9WSwnssSm/Soo8xAHV46rhKqFfgEOVuodiFUZ3zkgWQ1YmHlc9XisJjYEAcJ87p+K4C+yqXlhMXNXvh0jYjO/PQQbqSw46abus61Sl9E3ShRx00nZZL8RT+qboo1RGY/ewCShufhryNAP7pjz886VgaV7wpWQ8lZNQaFG7RZQ4LEYlHpUxROLiuGq4487N63s1MWnnTN/vjc+fVD1+KKZLYFsnB2hnocJ6MXF1iNVkLjKI/Uitk7bLeidbat8kfbBdWgbRL8gXKtQsP6kTDQQIddzdkM2+qd5hP3qKQArMcMm4zwu+otLI0Y3bJjukUqWqhjv6jZJFyp0zqarHRznExNXR0hpD6kJqGcRvTa2TtssahKX2TdKH1Dppu6xJASXVp/RN0TdIH1TrUsfdDbHre9T/2jfVJVVSnCKw1Vi0BV/jTn9vKraKmypufHZPM248dV05I80yAUNVw42fNakq75A7Z5RDIHZLyeuRaRyyery+VaVEtC067hyMO0yVT6HdhdplqOrMfbXUMtB35aCTtsv6VAkBLoV0Yl7NkL4p6nhqnbRd1mArtW+SPkw6YSP6aR2hpA1AOgmlj2bflId/Hju2bcDXuNPfVcFeE7+eo5IOqtCsfKs+EheVx6SjipTL9exqVbtjqNkU6dshquFKiNOq8g6xc0a5ApK5aGwVp1T9LFVuV+h3iOrxmuhUHV3ASqVFNAbaTRhzGXQ0h/L/VN+sr91DqWUgXchBJ22X9UkGYjVUlFJ1BZXvOKRvis41tU7aLmsQnto3SR+mVfK/VijDpB2WfWyCsm/Kwz9PBNVtwNe0099VDVZnBqqWUh9NRvWAUCtLz1fxUtVE0UHRAmRDVMON4GutSv5D5DoJhOr4Dx2MLBbu3eGMRiXXD1FBX8VrdVahjk+KBQIFBHWMj8CWjosRAO+T9UotA+lCDjppu6wXfWLCVaVeizDV01M5Dx2WrYmtb98U/V1qnbRd1oW1U/umCL4mnbCh0wz6zo+2b8rDP3cCvlKf/h6rQwt0xB18KhaouihiXYYs55C6Kq/qqKkgX2QZldyrjQ/KI9AxFX03sWvKW1AB1XgsisZAtbz6PDi9+V2pZaC+5KCTtktILYOol6l10nZZM/+pfVPTN4w7YWOI0wzsm/Lwz52ALw3mM6vSEilOf48fcJ1QgO5VVZjhqLCq1c4Rhdz6PAtsVICpq/Lq/TqwXI5GQFB5VzrWSezfp/pGXuH5ymcQZR6r14tx03+reOgQ1eNzkIFEkVonbZe1k03tm6QLOeik7bLOtUrpm6ILTn2agX1Tev/cCfiKaD7F6e/ND1Cyog4FFuBQfodyPcSG9ZVbNEl4cvj3CflnKSr5x2RiHdAsxkubHAR6dGD3UE0bHRTikfzFgomBEBAeioXMQQaSdWqdlC5udLvMQQYRgGlnne1yY8sg+mD5KJU3UNHvFCds2Del989j5+M2OV/NBwx9+vto59VvxfZ1RMY3EhxEOhS4meU9iu3r3DzlvZ08yw0dX6Ocr+uGBFMV3O1js8W0LqeWQVyYpNZJ22VdT0lHOCkHTCc79JHMPE0f9ffUOmm7rPNRU/umWXSl72tymC9T22UOMthqnOcFX30ri59vCVgCloAlYAlYApbAupSAwde6HFZ/lCVgCVgCloAlYAnkKgGDr1xHxv2yBCwBS8ASsAQsgXUpAYOvdTms/ihLwBKwBCwBS8ASyFUCBl+5joz7ZQlYApaAJWAJWALrUgIGX+tyWP1RloAlYAlYApaAJZCrBAy+ch0Z98sSsAQsAUvAErAE1qUEDL7W5bD6oywBS8ASsAQsAUsgVwkYfOU6Mu6XJWAJWAKWgCVgCaxLCRh8rcth9UdZApaAJWAJWAKWQK4SMPjKdWTcL0vAErAELAFLwBJYlxIw+FqXw+qPsgQsAUvAErAELIFcJWDwlevIuF+WgCVgCVgCloAlsC4l8P8BZyeRxPpSCQ8AAAAASUVORK5CYII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6" descr="data:image/png;base64,iVBORw0KGgoAAAANSUhEUgAAAl8AAAEvCAYAAAB7daRBAAAAAXNSR0IArs4c6QAAIABJREFUeF7tnQe8dUV19v/7hdcCWEAp9hqjQGyIvWH7YgHFgD2gsceaRMUW4xeVCNZP1FgjGEs0GI1o7AV7QxEjNqwoIFJUUKS9+9sPe4a733PPuefsc/beM+feZ36/+3vh3l1mr1lrzTPPWrOmwM0SsAQsAUvAErAELAFLYDAJFBPetBfwOWC78PdnA4cBRwEHAfH/9edFfjfYh/pFloAlYAlYApaAJWAJ5CCBSeDrrsA3gHMB/fc5wNWBA4CDgSOAIxf83XE5CMB9sAQsAUvAErAELAFLYEgJTAJfzT48AXgH8CTgROAYYF9g93DRvL8Tk+ZmCVgCloAlYAlYApbAhpLANPB1NWAf4F0hvHj0CPgSAJv3dwZfG0rV/LGWgCVgCVgCloAlIAlMA18x5KgQ4SEdMV/7A7cCXtdyCHYNOWg/bXlfl5erD2cBF3b50JbP2gzsBPy65X1dXr5jkIHC0imaZbAi9dQ6uQOg8Tg7hSKEd1oGtSBsl5ZBNEPbJeQig9OAU0f94zTwFUOOmmQVauwi5+u1IYz5zZbOWizc9sBJLe/r8nL14Uzggi4f2vJZl6ly7q4ybjBbPmeRy/V+yUC5gCmaZbAi9dQ6eQVA4yG7SNUsg1rytkvLINqg7RJykcHpFXl1Xhvw1Qw5xvsW2dk47t42zlr9EZL9UZubOr5Wmw7OyAB8XRU4peNva/O4HJz8RpdBHK/UOpmDg7MM8gFfG90utRBJLQNpg+0ycxlMY77aTMh9X2vwVUs4B+M2+Eq/wjb4WvE4Bl8GX1Eb7JtqSRh8ZS4Dg692kDG1kzf4MgAd1djUOmknn4eTzyXsmJr1Mfgy+Mop9DrRPxt8GXy1k4BX2LmssM18mfkatV0Dj/SMdA6RCTNfSwBADb7aQY/ULIOZLzNfZr5W22xqu8yB/TPz5YVh0zJy0EnbZV2cfmyeuMGXwVc7CdjBmfnaWmPs5B12jBqRA+tj9m8JWJ95Jp057snaNxl8tRvR1EjezJeZLzNfZr4meS0DD4cdo25kDTzaTbtzX521DAy+2o2rwZeZLzNfZr5GvUYOTt5hR/smhx2XyDcZfBl8tZOAHZzB1xI5uHmUe457DL7MSOcUelVfctDJ1GRF1jIw+GrnaVMrk8OOdvIOOzrs6LDjZL/t0Gstm6yBR7tpd+6rs5aBwVe7cTX4MvNl5svMl8OO4/2mE+7zKIJt8LUEANTgy+CrnQQMvgy+DL4Mvgy+JvnNHACowZfB1zzz+sR7fLyQQ25ROXJwcKnDG1EWqdnYrKn9Tj3Q5IflIAP1LrVO2i7NfDWtxL7Jdb46c8GplUkfYgdnGdjBbW3Sqe3S4MsLw5wWhma+zHx1Bnr0IDNfdnA5ObjULIOZrxX3YvDldIBc0gFyWBwbfBl8GXx1KgGDL4Ov1Qpl4LEGtd+D/Y17pJkv+6acfJPBl8FXp67PzJcdXE4OzszXEji4Tj3Q5IcZfNk35eSbDL6WwDd5t2M775yaZVBvc6C1UwMPy8Aht6blprZLgy+DL4Mvs/Lj0IQP1m6HsSZendrJG3zZyY8qZ2qdzAF4WAa1VnhRZBlE/2C7zLzQrJmvdqgstZM3+DL4MvjyCnuS1zL4MviihBdvgX1/D5/cEf6h3RTX6dWp58usAajBVztdS61MBl8GXwZfBl8GX5P99roDoCVcDrhJ2PF/JeCKQPx3R0A/Vwa2BTYBd78Ijt0W7lKlqRwKfA04AzgN+FUBf2o37c19der50uBr7qHb+kYn3Bt45JRXkdrJR1nYwXm3Y9SF1DrpXMwFc3JL2B24BXAzYI8Auq7XmAp/A/wu/PwWaP6cD9y8Alv32QI/2gR/FkDX5YHtG8/Q/acGMBafpX/PBI4HvlnAyR3M2/ZNLrLagRrVj0itTGa+DEDNfJn5MvO1DpivEgSqbgncDtgb2CuApHOArwP/C/wA+C7wvQJOn2UmK+HIEvb9I3x8B3hovKf6/XUDe3aNMJddFdgpsGhi0gTebx+uF8gTY/YtgTHg2ALOmuX9jWtSz5dmvloO2KTLzXwZeJj5MvAY5x/s5GupmPlKLIPfwF0Phd+8qgZMl7ayDhXeJgCtWwP62Rk4LwAtAR2BnG8U8KMO5sy5gUdZM2+3DWDwL0Jf1aVPA/8BvG9GIGa7NPPVgSqb+WoK0U4+sZP36nIrm7aTN/iKCpHMN5XwxQZz9FLgwhA+vClwHWBLYLO+GlglAa7vFvXvu25zg6/RjpSwGbgX8LCKCbt/KHf0b8onK+AXa3Tcdmnw1Zlep1YmfYjzKiyDpkKn1snOnPwCVmoZGHwtDL7KujTBdiH0pxwp/Xf8Ud6U/lv/xh9dI93bFbg2sGdDhy8CBLLEgJ0YWK2vD5js3otdlvW3H0i9i1Kg8k1Vkv8/F/CrMfZruzT4WsCtb31ramUy+KrHwwB0RS9T62QvTr6lxVoGBl8zga9yJYn9BsANgfjvtdbQOYUGR3/+CJxLnYelXYS/Bp5WAkV9DvHBBby9pR53eXnvdlkxffcEnh1Cqf9UwMtGPsB2uQD4OgQQfSoBHwYcBRzU+H/JepHftVE253wZeER9Mfgy+DL7t9p7Jgu5ha4kt8t3ws0fDj+umJlzynqH390DOLhVyGPaoZq/VGrh+9Vc9hPgpPCjewSm/tD8KUAga6ZWwnXOh7/6Npx2G3jXTDf1d1Hv4Ct2vYRHVKUuXh2A6GOLOvyqZvA1J/gS8Lp3lQB4v6CU+1bx6gOE6KvEziOAI4Nw5/3dcS31zuDL4Mvga7XR2MHZyc/E+rT0t/Ncngx8lTXIEuDZ5SL4zrbwnapswgNC7atvhxwrhQG/WsAP5/m4Ge9JJoOR/g0GvvTest488JpqV+aDK/D6TCXmvwx2fVa9Y/OCGWXX9WWDymBC51sfL6Qtr0qoEy2r4mza+SDGS7HrYwABMdUjUZv3d2LS2jSDL4Mvgy+Dr3E+wwC0lsqGZb5KeDNw1y2w86a6AOm7qxpZ76kS4D9e1CHDodqGBF9RuGVNzoiYuaRdAIddto6cpWhLCb7Eel0TeE61HfZ1AWAJbB09Ar4W+Z3B13zqmINxb1gn3xiy1DKIXTHwMPMVdSG1Tg7umwLjIqblaRLCRXDSJrjCNnUCfIo2uAwmfGQy4FHWYd+rXAi/2Ba23bRC1Aw9Hslk0PjQ1syXwNe8jJbeO+1eVe99ZcuR2C3sQtHApmpi31QFOBWNqu+WccvJqkJxqqbCfJKBciRSNMtgReqpdVI5NBqPtgUYu9Qby6CW5oaxywNh85Hw1O3gkIvgq6fBK64A1z4fbn4SHHMH+EyXCtbiWTn4JnU3mV2eD2/YXCfj73IxfH9zXUA2RUsmg8bHRt+kkwi2apPOdlRYUVtJle/1pACmdOO8+V1Cf/He11e1T94PnNByNLSdV1t9f9ryvi4vFwAU+FL9llRNNVcEvrTDJlXTWWKSQSrwZRmsjHxqnZSD03icnUoZAcugFv6GsMuvw51uAS/fAhd+C555G/hyQ/c2hAxmsLVkdvkc2PEJsN95cL0bwcNOgcOvCW+Zoc9dX5JMBo0PkW8SUbLqdIK1DtaOuxi1XVZxXLVFdjaOu7eNsJ3zVUsrB1p7w4U3xihqahnELjns6LBj1IXUOtmrbyrrxbfSYPavPviF2vhVwMUjtrmuZdBiwswi5HY63GBn+ER1TNJDi5p0GbJlIYOQN78qWrYW+BpSSLO8y+DL4CvqSa9OfhZlzCC52eBrZaAMQGtZrFvgEY68Uc7xL7WjrpjM/K9bGczol+Jl2QCPEu4bNkDctYCvtPyORS7PRgbjUpUMvtoNbWonb+bLAHRUY1PrZNYOrp15z311DjJYl+CrhE2hruTzVEm9Sj05vLikssHEZvBViyYHnbzUN5Xw1KpTYitvX9Q11oZoWclg9IMNvtqpQOqJzuDL4Mvga7XNprbLHJz8ugNf4TBqhaquq5zhAr41g7s2+MoQfKlLVdj48FB7bc9imE1rOdhl692OM+j44Jc47GjgEZXOYccV8zPwcM5X1IZ1AzzK+tifj1Ef3LxfMfvmnnUjgwVn2OyAR3nJyUuXVL//dAHPX/D7Zrk9Oxk0O23ma5YhzGeiM/NlAGrmy8zXJK+1LoBHCXcLO+L/pzr65xFjkurX8trrQgbtpqWxV2cJPEr484r9Oh64VVEfOt5ny1IG8YMNvtoNfWqWweDL4Mvgy+Br3YKvsj6a5l+q8iUvqXK7/qmde77kaoOvWmjZAo8SXhKOLty7JbBuqw7ZykAfYvDVbjgNvmp52cGll0HU3NQ6mbWDa2fec1+dgwyW2i7LuoSOjrR7SGC7/mPO0bBvyh98Xbbasfo94I0FtD3ppo1a5GCXzvlqM2JrXJt6ojPzZebLzJeZr3XFfJX1QuYj4Szh/Qs4dgF/bfCVOfhS90q4a8jpU/L9jxYY77VuNfjqSLBOuDfwiKrkhPsVo0q9IMjawXXke6Y9JgcZLCXzVcKegHK7/qBQVAE/mybsKX83+FoC8BUAmAq436iA2y445pNuz8EuzXx1NLipJzozXwagZr7MfK0L5quE/QCFFz9bHWH3oBY7Gtdy5wZfywO+rgr8sDqy7ykFvLOjObr5GIOvjoRq5svAw8yXgcc4d5J6UZSDk18a5ivkd70UeDrwSuBZBWzpaJ4w+FoS8BXYr+dUpxY8JjBgo0dFLaoSOdilma9FRzHcn9rJm/kyADXzZQC6tMxXCTcB3lclW2sxfVABx3Tkm+NjDL6WC3xdLhwZ9ZwC3tyxLhh8dSRQM18GHma+DDzMfE12qFkDj7JmusR4fSHsaDyto7mh+ZisZdDD9056ZNbAo9npEp4B/B1wnar46kUdyihrGbjURLuRNvNVy8sOLr0Mouam1smsHVw785776hxkkK1dlnAb4P8BNwfEcLxqbklPv9G+aYmYL3W1hMsDvwKeWsA7pg/xzFfkYJcOO848XGtfmHqiU++8088yaGppap3M2sF1ZPfTHpODDLIDXyVcE3hZqN2l8OLTC/jJNGEu+HeDryUDXwGAvQB4eLUB48ZTDk5vox452KXBV5sRW+Pa1BOdwVc9OAagK0qaTCdLeO5FsO/v4FNXHeastq1Ms4T9gf3PgcsX8N4rwH92ZOczPya1DEY6mgx4lPCAi+GBp8MvrwYn6jxG4P5VXpfA1pML+NTMQl3swmQyCN3OwTepK1kDj9EhLmEn4GTgwKIuPdJFy1oGDju2G+JkE12jmzkYtx3cBg47lnD9cDzIay+EL26GO1QhpQ+EWk07VGzH9uFnu8a/+u8rBz3+UxV+Oj/8NP9bv9P/6+e8ahfcH8NP/G/VgiobtvBQ4KILYdttoSjgXe3MeeGrxew8+iL44ra1DBROU+Xu2N/47+i3xm/+U1HXt1qolXU47wUXwR7nwwd3qI/oGayVcCXgpyX8ugob3RDYNhRN/dceEuqnfZd9Uy2hrIHHuEGsiu0eAfx5AfeaNsgz/j1rGRh8zTiK4TKDr1oQdnDpZRA1tzedLOF6wE2rQ45vRl0M88bVTrW/aJrMFvjhJrhRSKL+cQBgAhTnBuCk/27+CHgIiOmIEf1ot9Pof+t3uka5IPo3/rf+f1Pj/QIdv78YttmmBnw6sHfIptX6X2yB72+qZfNzgcFGfyPYnKVPEZBdEECp/m3+t4DopHZdYKctcMYmuA7wniqB+XfAOeHfMyv26QzgN1VNpUv+u4C5kt3LGlxdA9i7AljK5bolNRgXKj5lC2zZBj5SwONm+egerrFvWl7wJd1StfubFvCdDnTD4KsDIeoR3u1YC9LMl2XQNKlOwFcJeo7AjCZUTayqOr1jYKFOqIpgKpT03SrM922xHAWcVMJ7gX3Pg49tBw/oyM5nfkxZ75B61AWwuYS3Xg5ePvPNHV04iwxCQnETaApcNkFnBJ+ybf3o/5v/xv9uAs/mF9wJ2ONC+Nm2sFdIWhYDqclHP7sAKmg5CgYFkH/b+DkbiD/6m3yugFb8kT402/+GAqmfA/5abOiFcNJmeGxR72hM0Qy+lhR8BQD/X1ogFPDYDpTH4KsDIRp8rQjR4MvgayHwVdbsyK3Czy0Ce7FzeOg3gK9UOTvfrIDVcQUIeK3VsnZwHfmeaY9JKoMKAO5eMY3PuBD2PA+OuRK8aFKHS9g1ADGxdvoRINOPQocCV/FHTOLvqx1oZwVAFv8VOBN79s2i/tul7Y1wpcfXDOQp0wTW498NvpYbfN05nPl49aJeCCzSktpl6LgT7hcZwca9nbAMC/YlGfgqYZsqtPOAM2Gvn8IH9oavLfgt896eTAaNDqd28rEra+pkWbMoe1UO7XaNH92jfCQBK4Gsb4V/v1PUoa42LWsH1+ZDFrg2Bxmo+6l10naZx8JQupCDTs41X5Y1w/62YnEmO2sZOOerncedS5navWLq1ckcXAl/A7xhC/yqgO0KeEkw8l+HnSpa8epvW62Ip35R+wuSySAX8BVA1QNOhB0/BO88pM7vUd6NWJDIZikJXGFENeVSCCx/WT9FDbq6aFk7uC4+cIZn5CADg696oAxAaznkoJNzzZdhnnleATeYwfbWuiRrGRh8tRvduZSp3SumXj0Y8CjrXBHlkygHSIm1ooTFpMSmQ1FPD6EKOb3dwh+UPKyieUpAFqvypRCm+NnUr5vtgsFksEZ3kjr5Et6oPBuxkSWctKkGvBojJacLiCl8+NUg+y8Vdaioj5a1g+vjg8c8MwcZGHgYfDVVMwednGu+LOt8yFNV92vBshNZy8Dgq513nkuZ2r1i6tW9AY+ynrjvCtwduGfY2aZdVgJQXw87uZ4GbNb2+s1wx9HelqBEX+WSRDAmwLZPYGAEEJRPJPZFzxMDo7yStq03GbToyCDgK5yF92fUu8z0r360ItQON51GfJ6MuKgriAtwfVvJ8C2+Y9FLs3Zwi37cjPfnIAODL4OvdQG+9BFlHVXZe8GyEznYpXO+ZnSi0y5bl+CrYk4eUe1gO7gqF3CPIAABpI/rp4AvNoWicNfn4DZ3qQHZJaGuWVrY8SUWLYKx24f7tKX42FCq4NNFvR1+Wls34CsUFxSQij8CVgJaKt9wCcAKTbsNBaq+D4hBFKA9UH+7EF55GfiHaULr6e9ZO7ievnn0sTnIwODL4Gs9gS/tsP1lVTblJkXt8+ZpOdilwdc8IzfmnnUDvkK9HtXieVTY/aQClUcDnyymg6pOWJ8S7hbA2F0C4yaRC4x9EviEQFlRF9rcqv0W7vHqqm7RC4ev63RJP0rY7QS49c3gM7MA0MBeqWbWnzdAloCVficHoaZaWAJV+lGhTtXMUlj3x0Udvl3VStjjvbDLg2uA3DZRviOTWN7ckq4EkEl+jcGXwde6AV/Bz+rEChXuffKctmrwNafgRm9zna9aIguxPiU8uIqnPz4wJ5rk31AVSXx7Udf7mbV1Ar5GX1bWYUwBMjFwYsnUBEKULK4dMD+otr0r7LlH+Nv9C/jgrJ3u4rqyPjblv/WsLXD8ppoxVJhVpRokF9VTUimHyGBdq/FeyVvHrUSQdem/lYNREcx5WuoFQdYObh6BznFPDjIw+DL4Wm/gS1ESHTWkshPzpKfkYJdzMV/anq7ieWoSwnHVSv2oavI4qCq8+Oyq+vRh4W+L/K6NnzP4mhN8hZCfANezQnL8fwBvXaAQYi/gq6kMZV0vSIU+tXtPFbQFuFRlXXog9unioj6GRuBMuWQCj7EWkQpELtKURhVrH10R0I/qIOlfgSkBYJXdaLZY/0gbELTZQIBRQEuhwp8U9bllfTSDr7pArMDrRmb/DL4MvtYV+Ap+XuktIgd0dFfbtrTg6wlV7sk7wjEh+uh9gQNCbpDOYDpSiHSB3wnMtWkGXy3BV1mHtP62Co0pH0hn4r2mqnb9+g6K1/UOviYpRsXcfU95UkW9E/NNIQdKQEl9igUitXFgkbYlFJjUaisWmlRYUP+t43WeWMJvSjh3E9xmxjy1Rfqz1r0GHgZfUT+S2WXowEKsfEcGYhnUgswaeMw61iEf+dACrj3rPY3rspbBpN2OkfXSalLsg7Z9HhKOGDkmADExEmpKBJ7nd5E5m1WmBl8zgq+yZm109MpTAiNwWAFvnVXQM1yXzMFVJRaudh4ceDycentQTsDgTblqp8FeX4QPHFAzXCmbwZfBl8HXigUm800ZAdB1A770ITozVARCAe9u6WiXEnzFbxQI06R97+osspeGhOwm0BIAU5L2PL8z+GqpSdOMO4CuZ1Tht6eGpG2tGC7JT+q42cGlL+YYh9Tgy+DL4Mvga9TFZw082sxHZU38PKioT+po07KWwSx1vhR+VE0mJUHPy3JJYPHe+4dikAqBtWk6k0x5QMqjSdVURFR5RalyS/TdovaV4H1aFMLT4QovgCdeGZ5wEZx0Ehy+e71jsK+m90sGi+ZWzdu/VTKY90EL3JdaBrHrqXVSdd00Hn2farDWUFkGtXRS66Ttcox/XsDHLHLrurHLx8H2b4ATT4SD94TPthBKLjJQ+STlAm/VZgFfOqT19eEQ3i5yvl5b1e54T3VG4PEthKhL5WAFvpRgnaop9KlK4anBl5inU18JV3wMPGkH+NuL4cenwaHXqutz9d1ycPKXyKDvD13j+allELuWWidzcHCWQT7ga6PbpQBoahlIG9aVXZ4LL7gs3G5zHYWbteUiAwGvVdUEJoEv0XwKM6ppa73CimqL7Gwcd++sQtR1Gz7nqzpK5kUlPPCPcPL2dbmCh4Tw4osWPIahzTjoWocd08sgjpnDjg47Rl2wXaa3yxw2HUgfsg65tZ1wQkqNcr/uUVW913F1s7SsZTAL8zXLRw5xzYYGX2VNZ59zMXx5m7oGlhTxsQV8dAjhj7zDTj69kzf4WlFKA9BaFrZLyyBaRdbAY545q9q9/wrgdgXE01GmPSZrGRh8TRu+rf8+uJMPZyUqT05HAP2lDlHeAttuU9fpenG77nd2tZ18eidv8GXwNWrQtsv0dmnmqye7LEF534r4PLKoU5emNYOvaRKa8e8bhvkq6zCKwr33rQ5Lvl8ocKuyClcs4Z6/h59XFT9fWNRV31M0O/n0Tt7gqycnP4dB5eDkzXyZ/Wuqbg462TlZURUMV5WEhwE3Luoj2dZqWcvAzFc7T9u5Mun14XBlnW+ocOL/CVXdv1xVdRfgel8Bv2h0M4eVlcGXwVdUyawdXDvznvvqHGRg8GXwtRHAl04a0TFtH6vOvNW5xAZfc7ut2W9cN8xXWVdnj4dJ76OT24MYBLjeD7yzqHO6xjWDrwXPt5xd5da8MjUANfNl5mtUQVPrpH1THr5JepHDgqAvskIEhXKd9y/gA2t46axlYOar3Uw8lzKFvC0pzN2Be1bHNt2wOjHgvOq/v1gdcH1s+PfL4azCaT2yg8vDwaWe6Ay+DL4MvlZ7y9R2mYN/XtfgSx9XgkpWPTyEH389YdI0+JqGJmb8+1IxX4HdknLoTEyxW2oqfKoicZ8tauA1T8vBuO3gHHaMupu1g5vHwOa4JwcZqNu2S8tgQ9hlCZcDTlDdz2Jy7a8c7HIiYWPmq52nncp8lXWC/BOB+1AnBP5XVaD2Q8D/FN1UhDf4MvPV1NqpOtlOxVtfnbWDa/01892QgwwMvuqxMwCt5ZCDTvbqm0q4dXX04Ver016eUMAbx5hu1jIw+GrnbCcqUwl/WVXgf1l11uWegd06UpX8ZwwltumFwZfBl8HX1hbTq5OfwThzcPIGHgZfTVXNQSd7t8sS/qn66BdWedJ/VsBJI7aatQwMvmbwrI1LVilTCC8q/nxgtVvxU8BzivoszL6awZfBl8GXwdc4/2LWx8xX1IusgUeXk2MJXwOuDNy5aJx5nDv7Z/DVTgu2Al8l3DXsTtwWeHJRH7/UdzP4Mvgy+DL4Mvga72kNQGu5bCTwpXxwbVy7OAAwHWSdvQwMvtpBpUvBVwmqOq9trioPccAapSHavWH61QZfBl8GXwZfBl8GX2vNFhsGfEkIJewW0n22qIxTAQJgWcvA4Gs62Fk10ZVwy+qAzy8An1MV+qIuGzFUM/gy+DL4Mvgy+DL4MvhqSCAAsM+EX92hgAup54ozh5qcx7zHux07Ev7VvweXuXEdY/5qUZeRGLoZfBl8GXwZfBl8GXwZfI1IoISdAwO26xb40x/go1eExww9SZdwHRWB/QVc6Vx42x5bn1JzSXfMfLUblatvgQ8WsD2wd0elI9r1wMBD8jIAXdGa3ncUTVHQrKn9tsY15/U5yEBdd76TZRBVOAedTOKbSthfJZ5KOLUqQaF8sLsVEBmxOU189ttCUfW3V+Wlbn0hXLQJPr8t/PXoEwy+ZpcpP4cXXBueWdXtulUBP2hxa5eXGngYfJn5MvNl5svMl5mvMRIIG+E+swV+tgmuCxwDPDrkgS08Fwd27XoqbxFOq7kRNdMlsLkrsF18ySnw0qvBvpvqElRbNYOvGYairA+73r+ER2yBo7eFR85wW1+XGHwZfBl8GXwZfBl8GXxNkEAJr9oC+10MZ26GvakLnB9awL/MOjGXsFc4d/nGwB4BaAl0KfKldlY45PvH1VFHP6qKq+uYI/2cFo4+eqouugAOvSw8z+BrVsk3rivrKvVC0De9GD62Ldx3jsd0dYvBl8GXwZfBl8GXwZfB19qz6iWh17Le9fg06tyvHaoj/44DTqxqc343HFG0GRB7dW3gmmGuv0V49Nnh2u9TR7t+Gn5OKuB3a72+hKv8Pez2qhqYXWDwNQcEKutzGK99AZy1Gf6wCW4/x2O6usXgy+DL4Mvgy+DL4Mvgawbw1dztWNbEiX4Erq4FXAM4h7o6/skVQPtlAFffqaJd3x4p2jrPHO7djvNILd5TwqGqXL8FTr0IXnNZeOkiz1vwXoMvgy+DL4Mvgy+DL4OvluBrwbl3ntsNvuaRWgN8CWztX8A+VSX7M8ZRiIs8v+W9Bl8JLOywAAAgAElEQVQGXwZfBl8GXwZfBl8GXy3hw3yXa8uo4rWKnw7WStgUkuheXMB/GnxdInpvaU8vg2gDSbZzNwxww25pz0wGtst6QOybajnYLjOXgXc7ToFxIUb8fmDnUN/LzJcdXA5O3uBrxXYNQA08ojYYfBl8RV3IGoAafE0HX0frkgIOCHU8DL4Mvgy+Vuwmawc3EEWegwxy0EmnROSREmHmawkAqMHXGt65qhVyJeoDOpXv9WGDr0uF5dVlegBq5svM16j3sl2mt8scAKjBl8FXp+vOwXO+yro2yPNVtbYAnZaeOrwhgeZg3Hby6Z28wZfBl8HX6inGvmkJgEenyGDyw3JgpL3bcZ7BLuuiau8v4NnhfoMv55bkklti8GXwZfBl8DVpassaeMwzH89xT9YymBZ2VHl9HaXzlPDhRwEHUYORwzr4XRt5Dsp8lXDLUAn3ugU61vGSZvBl8GXwtbXVZu3g2jiYBa7NQQbqvlkfyyCqcQ46mXq+zFoGa4EvgZ2vAJ+tKr4eXAGRfamTzvXfR1Ql+I8MYGTe36nEf5s2NPjSN96ygDs0OplamdQVhx0tg6bdpNbJrB1cGwezwLU5yMDgywvDpgrnoJP2TWsQNmuBrxcBXwPuFZivQ8IZRzohXEBs9zDSOiNpnt9F5mxWnzcY+CpBZz0p0f4ZBbzF4GvVEHmFnX6FHQfFDi49I53DRGfwZfBl8LVErPwk8CVwpXZKI+yokKPKLjSBlgDYPL/bEzh8VtQVrhP40mniOoOp13Y+7HcZeM/xsMst6nOfcpnozHzVI2H2Lx+dzAF4GIAaeESL8MKwloTtMi8ZnDcKWsaBL1WR/xBwl8bFMeF8XpZLj4r37l89/1ZV0dLXtURQu1aAbbtw6GXLW9td/ns4YhNccYc6xNps6sNZwIXtntjp1WLldgpV9zt9cIuH7RhkcG6Le7q81DJYkWZqnZS/0Hic3eUAt3yWZVALzHZpGUTTsV3WJ+Lk4JtOA06dBXw1r2km3HeV8/VaQCzaN1s62EGYr7fB5kfC6RfCUy8D/z7Sx9QrbHXHrI9l0FTL1DrpFXYeK2zphFkfyyD6BttlHnYp//zrcedBe7fjCLoqYb8QSr1KsXXIUVemnugMvurxMgBd0dvUOmknn4eTN/iqbcIAtJaD7TJzGUwDXy3JqV4vHyThvoS3i74v6k0Foy31RGfgYfCVm07ayefh5A08DL6avsF2mYddusjqLLAw7HI8E3hyUYOw3CY6gy+Dr9x00k4+Dydv8GXwZfC1tXfM2jeZ+WoMVgn3A/5L1PWYkKOuNPNlBxc1JnV4I/YjtU5m7eBmWXR1cE0OMjD4sm8y+DL46sCdrX5E72HHst4IIOAlEDaupZ7ozHyZ+TLzlR8jbfBlu4xamUM+qvqSg06mni+zloGZr2AyjZDjU4oahBl8TcbQqVmfHBxcahmY+VrRTzt5sz65MNI5+CaDr1obDL464sF6Zb5KuA/wgTVCjvqM1E7ezJdX2Ga+zHxNcqmpFwQ5AA/LYAmAR0eYYNpjDL6mSWjGv/cNvt5WFX7deY2Qo8HXykDZwaXf0m7my8zXqOu0Xaa3yxwAaPasz4xz/qKXGXwtKsFwf2/gqwSFX1Wh+2lrhBwNvgy+mqqceqIz+DL4MvhaPbmktkuDL9tlUytdamItAFjCbasDxL8U6nv9bo1rHXashWMHl14GBl928gZfBl+TpqusWZ+OCJlpj8laBk64B0p4EXD3Am4/ZTQNvgy+ooqkBqAGXwZfBl8GXwZfkydtg69p8HTGv/cZdjxOyfZFDcLWagZfBl8GX1tbSNYObkbfsuhlOcjAjLR9U1OPc9DJ1PNl1jLY8MxXCVcFfgPcqjpSSCDM4Gv6VJSa9ckhryK1DMx8mfky82Xmy8yXma/pM/aCV/TCfJXwKODwAnaeoX+pkby6aOBhGTRVNbVOZr26nMGmu7gkBxmY+TLzZeZriVh5M1/wn8AfCnjkDF449URn8FUPkgGoWR8DULM+41x2akY6B98kueSwIEg9X2Ytgw0NvqpE+22A3wOPKuC9Bl8zSMCryyik1E7eYUcDUIcdDUAddnTYceaJe94LOw87lnBX4NMzlJjIZaIz62Pma9R+vLpMf/JEDitshx29MHTY0WHHefHVmvf1Ab4OB25XwJ1m7HHqic7gy+DL4Gu1saa2S4Mv22XUSocdzUg3PZSLrI4DVyX8L/CuAg41+JpRAl5dOuy4RKvLVlo9/8UGXwZfBl9eFI3zIAZfo1Ip61DFr4BbFHD8jH439QrbzJedvJkvO/lJ7ip1HmIOrI9lUGtHDguC1PNl1jLYsAn3JTwaeHkBO84IvHRZamUy+DL4Mvgy+DL4muy0Db4MvqJ2GHy1ADdrXdppzlcJ/w5croADW/TP4MthR4cdHXYcdRk5OHn1ycDDMlgK4NFizl3k0hzs0mHHMWHHU4EXV8VVX9didA2+DL4Mvgy+DL7GO02HHfOoQeiw4xKwfxsy7FjC9YEfA3sUcKLBVwsJGHwZfBl8GXwZfE1ymjkAUIMvg6/Wk/ogYccS/qZKSHxFy3wv9c3Ml8GXwZfBl8GXwZfB1/TpPfV86bDj9DGa6YrOcr5KOAq4fMV6PWimN69clFqZ1JMcVlbOLUmfWxK1MrVOZu3gWtr3vJfnIAP13XZpGUQdzkEn7ZvWIGw2athR+V7/XMC/tvS2qZXJ4KseMAPQfBYEdvJ5bOs3+DIr35zObJd52GXrhPu9gM8B2wHPrliiw8KoijE6qMPftcE+nTBfFet1veobfgLsXsD32nTAYcdLpeUVdvoVtpkvA9BR92W7TG+XOSwMpRcGX5nLYBLzJaBzThjAlwJPAvYBDgAOrujtI4AjAxiZ93fHtQQ+XYGvRwKvmiPfS9018+XVZVTb1BOdwZfBl8HX6kkktV0afNkum1rZmvmKN4sBE4L+LHAI9c7AY4B9xRyFi+b9XWTTZsVgXYEvgUbV93rIrC9uXGfwZfBl8LW14XiFnccK22FH+yaHHZfIN62V8yWwJdbr7YHtUsjx6BHwJQA27+9SgS/le/3fAt5g8DWHBOzgDL6WyMHNreHtbswBgBp82TcZfC2Rb5qWcC+26d3AQ0Ou17wsl0TSvPdmwCvb+Td2A7YP9bla3lpf/iW49u3geyfCLfaAH87xEMnjTOCCOe7t6hbR2qLWBSJTtZ2CDM5N1AHLYEXwqXVyh7AB4qxEuqDXWga18G2XlkE0Q9sl5CSD3476x2ngS51Xwr0YsK5yvl4PvB84oaWz3jVsAPhpy/suvfyH8IAbwKHbrIRM2z5KAFDg68K2N3Z4/eYAvk7r8JltH6XzMCWDVODLMlgZsdQ6KR+h8Ti7rRJ1eL1lUAvTdmkZNMGX7TIP3ySi5PRZwVfc1fhH4M5VjldMjl/q3Y5lzbbduID7zOn4nfNVC85JrellEFU4tU7mEHKzDGyX0R7sm2pJ2C4zl8E05mtOjNLLbQsn3JfwBeCT1Ue/cM4epnby6nYOu2ns4Ay+ognZyefh5L0oMgBtTmu2yzzscu7djnNilF5uWwh8lbAphMkOLODDc/bQ4MsOLpcVtpmvFSNObZc5THQGX/ZNBl9bT+w52KXBVwlK8j8e2LmAMwy+5pSAHZzB1xI5uIW0fPabc3DyBl/2TQZfS+SbNkzYsYTHVjv0nlvUFe7nbalX2A471iPn0KtZn6YNp7ZLgy/bZdTHHHyT+pKDTtoufbYjlPDmqrzFFasjhR48L/JyhftLJeecL+d8RWWwk89jojPzZebLzJeZrwXgzeRbF835Usjx3wt4xQK9S43kzfp4hT2qvql10uDL4Csn1scLw3o0bJeZy2BDhB3LutbHn1SrrKgPDJ+3pZ7oDL4Mvgy+VltvarvMYaIz82Xmy8yXma95sc2a983NfJWgMyq/oQr5Bah22bwttZM3+DL4Mvgy+Jrkv8z6pE8HcM7Xinamni9zWBRt7N2OJTwaeE4BN5wXdYX7UiuTwZfBl8GXwZfB12RHbgBayyZr4LHgPDzr7VnLYKOEHY/Q+W8FHDDrqE24zuDL1H5UjdROPvYjtU5m7eAWtPdZb89BBuprap3MgfWxDAy+ot3mYJcbnvn6PPDxAl40qzc1+FpTUnZw6Sc6gy+HN0aN1HaZ3i5zAKBmvpYAgG4U5kt5Xg8u4BiDrwUlYObLzNfWKpT16rITbZ/+kBxkYObLvqmpqTnopFn5jVznq4QbACcB1yngF9P96JpXpFYmdS6HlZVX2OlX2Ga+zHyZ+Vrtru2bloD1WXAenvX2rAHoume+Svgr4C0F7DjriK1xncGXV5dmvsx8jbqIHJy8mS/7JjNfS+SbNgL4Up7XHQvYx+CrAwnYwRl8LZGD60zj136QwVctH7PyechAY5GDTqYmK7KWwUYAX8rz+nEBT+/AEadWJjs4O/lRNU6tk1k7uA5sfpZH5CADM19eGJr5WqKF4UYAXycD/1jAkbN40SnXpJ7oDL4Mvgy+Vhtpars0+LJdRq3Mgf0z81WPRg52uTFLTZSwPXAucKsCjjP46kACXl1GIaZO7I39MPBYY0dRZxq/9oNycPJmvuybzHyZ+erF5bU+XqiEOwKq8XXZAi7ooFepJzozX15hm/ky8zXJlaVeEOTA+lgGS8D6dDAXz/KIHBZFG5b5ejzwzA6OFcqFZTD4Mvgy+DL4MviaPPUafBl8Re0w+JoFos5wzTzM12uAaxfwgBmeP8slZr5M7TvsuETU/ixG3cE1OTh5hx3tmxx2XCLftK4T7kv4NPDlAp7XgYPVIwy+7OAMvpbIwXVk99MeY/BlRjrqSA6hV/UlB51MPV9mLYP1Dr5+DTy9gHdP854z/j21MqmbORi3qX1XuF8Kan9Gu170shycvJkvLwzNfC3RwnDdgq8SdgLOBG5WwAmLetdwv8GXHZyZryVycB3Z/bTHGHyZ+TLztdpKUs+XOdjlxku4L+Eu1GHHy3e009FhxxXjMvNl5svM14o95ODkzXx5YWjma4kWhuuZ+frbivl6SgE3mbZsbfH31EjeYUevsEfVNbVO5gA8LAMDj1wY6RzSQiQL22XmMljP4Ot1wC4FHNgCXE27NLWTN/gy+DL4cnhjkp8yI52ekTb4WtHO1PNl1gB0EvhSWYevqEwD8OwqdHdYkOdRwEEd/m4a2Gn+vVWpiRKOBT5TfeAL27xkyrWplcngy+DL4Mvgy+BrsqM2AK1lkzXw6HBOXutRWctgEvh6mIBL+KqPAI8OZRYOAA4GjqA+K1FgZN7ftT3upy34UrL94ws4usOBNvhyeCOX8EbsR2qdzNrBdWj7uTt59c/AwzKIemq7zByAzhJ2jEDrHsCJwDHAvsDuYZTn/V1k02b1jzODrxJ2AVRmYo+i7nNXLfVEZ+bLzJeZLzNfZr7MfE2b0wy+lhx8CfAocf0fAYUcxSI1wZcA2Ly/6xN83TnsdNSZjhdP09IWfzf4MvNl5mtrg7GTz8PJm/myb2papu0yD7ucu9REDD+eChzSEfN1f+CWgI7+adN2Bbavcs5+Mu2mU+DgXeDJ28Le065t+ffdgLPo5pDulq++9HIldKqG2WnzPqCD+/R+HVR+bgfPmucRlsGK1FLr5A6h8K/sIlWzDGrJ2y4tg2iDtkvIRQa/qUis00ed41phR4EttbcD+wDnLJDf1cwNey3wHuD4lp5aDlbg68fT7vsDvHRbuP5l4UHTrm35dzGByiUT8EjVBDyU2yFAnKrl4OQ3ugzi2KfWyRwcnGWQD/ja6HaZg3+WNtgu85GBgNdvZwVfcVdjvH6/EG5cit2OJWiTwHcLeEbH6MRhx1qgTuxNL4Oo2ql10uGNPMIbtkv7puZ0Z7vMwy7nDjt2jF0WelybhPufAS8u4C0LvXH1zaknOvUohzoyBl8GX9E67OTzcPIGXwZfBl9bz9lZ+6ZZdjt2jF/mftxM4Kuswcn5wJ0K+MLcbxt/o8GXHVzUjNQA1MzXio2mtsscnLzBl32TwZfBV8eQp37crODrFsA3gZ0LOKPjnqR28ma+6gE1+2fg0TTt1HZp8GW7jPqYg29SX3LQSdtlXQtVOGRVnvh6ZL4eWhV/fVNRK1/XLbUyGXjYyY/qdGqdtJPPY6Iz82Xmy8yXma+uMU8r5uufgbsXcIceepF6ojP4Mvgy+Fpt2KntMgcAavBl8GXwZfDVA+yZPez4XpXFKOojkbpuqZ28wZfBl8GXwdckv5Y6DzGHkJtlUGtHDguC1PNl1jJYj2HHE4B3FHB418grnGU5Nn7bw7smPdIOzjlfTd2wg1sjr2Igu8zByZv5MvNl5svMVy8ub9aEe+10PLCAD/bQi9QTnZkvM19mvsx8mfma7NzNfJn5itqRw6JoYyTcl3C9cPzQjQr4kcFXDxLw6jIKNbWTj/1IvSDI2sH1ZgH5rbDNfNk3mfnKzy43DPj6S+DDwOYCtvTgeFNPdGa+zHyZ+TLzZebLzNe06c2Loszz3tZVzlcJfwc8poA9pmnmnH83+PLq0szXEq0u57TztrflMNGZ+bJvMvO1RL5pvYGvNwE7FXBAW+854/UGX3ZwBl9L5OBmtOtFLzP4MiMddSiHDVHqSw46mXq+zFoG6w18fR44toDnL+pNJ9yfWpkcdrSTd9jRYUeHHR12nDbFZQ08pnW+o79nLYP1Br7OBJ5awDs7GrzcJjqDL4Ov3HQyawfXkx8YfWwOMnDY0ay8w45LxMqvG/BVws7A6cBeRX22Yx/NzJcdXNQr73asJZED8EhtlznIwODLvsngy+CrD9yz9sHaJdwJ+Bxw2WLMIZYd9Si1kzfzZebLzNdqY05tlwZftsuolc75WrFP2+VGOFi7hMdVJ4c/t4DrdgS0xj0mtTIZfNnJG3wZfE1ycanZ2ByAh2VgRjraRw6LovVf56uEVwE3LuDeBl89SsDUvsOOS0Tt924J+Ux0DjvaNznsuES+aT3lfH0UOLGAv+/R4Zr5soMz+FoiB9ejL8htojP4sm/KTSdTz5dmvjpygGue7VjCz6vK9i8pQLW++mqplclhR4cdHXZ02NFhx8ke3mHHfNjY1POlwVdHSGgi+CpBuQY6UPvOBajWV18ttTIZfBl8GXwZfBl8GXxNm+OyBh7TOt/R37OWwboIO5awF/AN4CoFnNXRwI17jMGXqf2oF6lX2LEfqXUyawfXoy9oPjoHGag/qXXSCfc1EXBV4JSBdG/Sa3LQSfum9b7bsYSHA68u6lpffbbUymTmy8yXmS8zX2a+zHxNm+cMvjKvQbhemK8Xh5Djnadp5IJ/N/gy82Xma2sjspPPw8mb+bJvyo2NTT1fZu2b1gv4eh9wRgGPXxBcTbs9tTKZ+TLzZebLzJeZLzNf0+aqrIHHtM539PesZbBewNf3gTcU8OqOBm3SYwy+vLo082Xma9Q/5ODkzXzZN5n5WiLfNAl87QB8CLgecFvg1PBNRwEHAc8GDuvgd22w0tjdjmGn43nAvQv4eJsHznGtwZcdnMHXEjm4OWx8nlsMvsxIR71xwv2KBaWeL3Owy7kq3AuAvS4ALYGvfYEDgIOrXTVHAEdSZ/LP+7vjWnq5SeDrZsDxwDWK/neYpFYmiSwH4/auqvQ7y6L5pNbJrB1cSx8z7+U5yMDMlxeGZr6WaGG4VthxFHwdogrywDEBiO0evnPe30XmbFaHNwl8aafjmwrYftYHLXBd6onO4Msr7FH1Ta2TOQAPy8DAIxdGOofFsWRhu8xcBm3Al0KOR4+ALwGweX/XFfg6FLhjAX3vdJRCp3byBl8GXwZfq1dPqe0yh4nOzJcBqJkvM19TGbI9gcNbMlBivsRundS8bwt8oIRfbgNPbvm8eS5P7eQNvgy+DL4Mvib5LqcDpE8HMPO1op2p58scFkVRBspL36q1Yb66yvl6PfBB4ISW6GfXCrBtV+Wc/bR530Xw5ZPhDdcDMXN9N/VBFfQv7PtFazx/M7AT8OuEfdgxyODcRH2wDFYEn1onlZ6g8Tg7kS7otZZBLXzbpWUQzdB2CbnI4LTGpsVL3eRa4CvubDy2OrrnfoAm2i52Oz53DtZLHV7FfL0XLnMg/PFPsM/l+z3TMQosNZI382Xmy8yXmS8zX5ORvtm/WjY5sT4XJFqY5SIDESWrZLDUdb5K2Bv4mlZ8Bfx2gAE2+KqFbAeXXga5LAhycXBnjHNwA/iEXCY626V9U1PdbZeZA9BlB1+PqkIeLynqRPghmsGXHVzUs9QA1OBrxeJT22UOE53Bl32TwdfWKCAHu5yrztcQYKbNO1aVmijh5cBNC7hXmwctcG1qJ6+u55DQmRp4WAYGHk0zTm2XOTh5gy+DL4Mvg68F4M3kW8eBr4+q9lgBf9/LG1c/NLWTN/iqx8Tgy+DL4Gu1f/KiKH06QA6+SZqRw4Ig9XyZtQyWPez4S+AFBfybwddAEvDqMgo69UQX+2EHl77+Xg5O3syXfZOZLzNfvQCBrZivsq75pR2YtynqpPshWuqJzqyPma9RPU+tkzkAD8vAwCOXRZGZL7PyM7HyS8t8lXAH4AsqvFrAH4dAXq5wf6mUU7M+OTi41DIw82UnP+r2Uuuk7TKPlAiHHWvLyHphuMzg64nAPxRww4GAl16TeoVt5svMl5mv1Qaf2i5zcPIOO5r9c9jRYcde4NBo2PGNqjdVwAG9vG38Q1M7eYMvgy+DL4OvSS7PzJcT7qNu5LAgSD1fZi2DZWa+vgp8qIAXGXwNKAGvLqOwU090Djs67Oiw42rXl9oucwi9Zh9yG2jGMvjqSNCXMl8lbAL+BPxVAcd09PxZHpMayZv5MvNl5svMl5mvyd7a4KuWTdbAY5bJtoNrspbBUjJfJdxE9b2AaxdwcgeDNOsjDL7MfJn52tpasnZwsxr2gtflIAN9goGHZRBVOQedTD1fZi2DZQVfDwVeX9Qn2A/ZUiuTmS8zX2a+zHyZ+TLzNW3eyxp4TOt8R3/PWgbLCr4OA/Yu4G4dDdKsjzH4MvNl5svM16i/yMHJm/myb2rqZQ46mXq+zFoGywq+PgZ8d8BjhaJSp1YmM19mvsx8mfky82XmaxphkDXwmNb5jv6etQyWFXydDTy9gKM6GqRZH2Pw5dWlmS8zX2a+xnvMHHb6Oe+tHpusgcesE+6C12Utg6UDX2V9pNApwM0L+PaCg9P2doMvgy+DL4Mvgy+Dr0lzRw4A1OBrCQDoMoIvVbT/ELC5gC1t0dOC1xt8GXwZfBl8GXwZfBl8TZ9MU8+XZr6mj9FMV1xS56usK9o/uICbz3RXtxelViZ9TQ4rK1P76be0R81OrZNZO7huzX/i03KQgTpnu7QMopLmoJP2TWscSbiMzNeLgfMKeORAjrX5mtTKZPBVj4YB6IpWptZJO/k88msMvszKN+cq22UedjnRPy8j+PoI8JoCXmPwlUACdnAOOzrs6LCjw44OO06ffrwwXC/M171ht/+BbwK3L+DL08e+8ytSK5NZHzNfo0qdWie9ws5jhW3mywtDM19LtDBcKubrY3Dve8GbgcsVcGHn0Gr6A1NPdAZfBl8GX6vtNLVd5gBADb4Mvgy+DL6mo5g5rrjaj+FZ14e7FHDLOe7v4pbUTt7gy+DL4Mvga5Ivc8K9E+6jbuSwIEg9X2Ytg6Vivn4L77gSnFTA47tAUnM8I7UyGXwZfBl8GXwZfE123gagtWyyBh5zzL3z3JK1DJYKfF0E390GnlXAW+YZiQ7uMfgytR/VKLWTj/1IrZNZO7gObH6WR+QgA/UztU56F3IeO7ENvpYAgC4N+DoIbnQU/CBRZftcJjozX2a+zHyZ+TLzZeZr2qIghwWBF4aZ7HbUOYwHAc8GDpumOaN/fw/c+UD4WAHbJ6hsb/C19YB4hZ2eZchFJ+3k8wjxmPkyK9/00rbLPOwyeZ2vfakr0x9cUeNHAEcCx7UBYF+DB+0Bh2wPe7W5r+NrUyN5M19mvsx8mfky82Xma9rUZvBl8HWJjhwCnAgcU4EuAbHd27BfJex2Nrz8Ati8Gzx4mtb1+HeDL68uo3qlZv/MfK0Yemq7zGGiM/Nl32Tma+vJPwe7TM58KeR49DzgS8ALOLWEc4oayV6tgNN6BFhrPTq1kzfzZebLzJeZLzNfZr6mTYFZA49pne/o71nLYKiE+ybz9VfA3sAbZhHwCfDAm8Aznw7Pejm86lvwitvDB2e5t4drdgF+C1zQw7NnfaR2FF0ZOH3WG3q4Tu9Xkds/9PDsWR5pGaxIKbVObg9sDnYxy9j1cY1lUEvVdmkZRPuyXUIuMhBZ9L1RxzcU+GrmfL0J+My4zozzygfBVY+CT/wRfrMd7LwfHHAMnNmHB5/hmVcFfheAxwyX93KJJrorAWf08vTZHqr3C3z9cbbLO7/KMlgRaWqd3C6AL9lFqmYZ1JK3XVoG0QZtl5CLDE4GvpoKfOm9c+92LOHqZ8B+74fPPw6+m8rDs8a20QH75Fo6edTScc5XrfRZU/sD2WUOMtCnptZJ+6Y8fJPtcgl801DMVxc+MAcH55yveiTt5NPLINpUap20XeYBQG2X9k3NedZ2mYddJk+4N/jqQgL1M7y6tAya2mTwlZ6RzmGiM/gy+DL42nqezcEuDb46wj6pJzqDLwPQUVVOrZNZO7iO7H7aY3KQgcGXwZfBl8HXNF81199zcHCpJzqDL4Mvg6/V7iO1Xebgmwy+DL4Mvgy+5gJX027KwcGldvIGXwZfBl8GX5N8pXMx0+di5pAWIv3wfJm5DJxwPw3ybf13gy+vLqNGpJ7oYj9S66SdfB5O3syXfZOZLzNf7RDNjFfbyZv1iaqSw+rS4KseDdtlHjIw+DL4Mvgy+JoRTrW7zE7e4MvgyyG3cV7D7J+BRy6MdA4LQy+KlmBhmHPYUVXMtwAXB6saGnxJNupD8yihFE5+2/D9F4V/Uxj35YA/NWa9oVmfvwB+w8qZnmmqlXIAABpGSURBVEPLYIfqbNI9Q5XiMshhaBnotTuHQr/fbozF0Dp5e0Dvj0dLDW2XlkE9+DnopO0SUssgugLbJewHnA18PhFm0AkTTwD+X2O+XLpSEzr/8QjgZ8ADwjmGQzp5CfHd4QzK5wJvDoM59ER369APgVApls6HGhJ4CHy+BjgAOLI6TuhZgMDH0MDjIcCLgAMrfTh+YBlo6HcEPgB8rQLj0gcdrTS0DNSP61Ofa6pzUV8XxmJonXwhcC/gQcAvE4QdLYPaGeWgk7ZLSC2DCL42ul1qrnwG8NhwBODQ7J/mylcCnwXeN8viOEfmS+Dib4C3Vh+hVcWNA+uh1bZYsCHOdbwtsAn4egUAHxkYFwEfnWWoMxWHOlhb7z4mONrbAL8HvhzAxyntorZzXX0jQD8fDsBH7NuPKwX/FXA+cM5cT21/058HPXhKAIMaC+nCT9o/au47BPyuU4GfWwI6KF6HGGtxMJQM1HEdFHsfQLqg9qoAAr8/oE7eCrgh8MQAxsWInjrgQe+WwYoKp9ZJ2yXkIANpxEa3S0UmLg/sUs3b9w0LQxEGmqeGwAyKUO0fFugHAVer5qz/CPOlojarMEOO4EuKdLMQ2rheJdDDqsnuPEB9/dsK3Z479/Q5+41iNRRqE8h4Zgg5iWF4BfDR2R+z8JWa5DSxCZAKVYsB27X63eND3xZ+wZQHiAEUyPg58EDgoaEvkoEOSI8h4b77oVW+ALEOJ31HkMPDGyucvt+v598lGJKAj5inR1Ug6CMDyiB+oxjQY4HHVRT704D7BTZwCBnoHbLJ3Srw9Wvgv8JKT4zoUAsS9cEyqEc7tU7aLmsGMrVvsl2CwI/mJKUlPJ/6/xVBO3QgzKAxEPv23ipd6SXAx0PESKTRJ8c555zA1w0CqPhRCHEptLNNmGgV6rpdYH76OlhbtKHCa3rPa4EfBoFpEMX4CFVrMDX599m0sn90AFkKvZ4WgKeYOIGdPSrGQ6DoSz12QqsoofdPA/8dwltRDtKZBwdGLub9dN2VcTJQ+PmsCnD9XWBZFNuXkcVcuK77MCoDAWGB8gj67lSxoE+udOI7Xb+48bxxOnmLYBcCPCdWRq5cj4MDSO+jK6N2KZv8y9CH+4dFymcqff3XPl4e8i5H7XKjySCKNrVO2i5r9nnUPw/tm6QPtsvVMtDYaE4SdlC7SYiaKVrVRxv1zz8N0YnfhpeJwBGRJNJgVcsFfIkqfGPV0fdXE/6dQ7hP/99s+wAKr4gJ6qOJTdJgaULTylqhz9MbL9LEu3fPzJfG46UBZCqcoxDXYwLzF7ty80ClKvTWRxO4U36V4tZiu8TyfGIEEGjS1d9j8nmX/ZgkA63yldcg4PeLAIT6MqpxMlC499+Cbr48JDwL+ImV7auN00kZ/DtDTqTGQMxk0+F02ZdJdikGWuFPAVGF4uX0osPp8v16lmVQSzS1Ttou6+jLOP88pG+SLtguJ8sg+h+NlRaJSh3qa56YhhkULZPdNufPS/1jLuBL6PCqwKfCSlchnbeHHQNiXEQdir7TpNNXkyDfFXJ4xH5JNpFdUv+eF/Jc+owfaxL76wBEBWw0wSnH6gfho5XzdMUgjz6Aj14j8KsJ9RsB4AhoCXSoXTOEXv+xwQx2PR6TZKD8rj4n+eZ3TJJBn0BnnBwn6aRsRXrYlw7EvkyyS9mG7HKIfDfLoB6N1Dppu6z9zzj/PKRvki7YLifLQKSFGCeRBlowj5I4Xc5Xa2EGRUY0T06MSuQCvrSav0ZIYJZw7hoAx2WrxPtrNbaOdim40Wfp/Vq9i0WIcXzl9CjU+LEB48ZK6ha7pxwa7exSDPubYdenmMG+wmxRHgJ32zXKOogFVPhRiffq0//2OQjh2ZZBLYjUOmm7rMvNpPZN0gXbpWUQXW8OOmnftKB/Tg2+lKAmcKOde8qliqyS8mvUlFA8unWzy7lfKxnlNv1ZlVR/dIjNKq9KchEAFBAb3b7a5fvjs/S9WlEJWGmHxsnhDyqvod00AiPqz9834tld9kPGrHFQMrmAlhLqY9z8poEJE/uocJvKLfTRLINaqjnopO2yTp5N6ZukC7ZLy6Dpa1PrpH1Th/45JfjSrj0Biy+GmkH/UiXHPSmUNRDbJcpOyfea8PsKr9wzhNekVKpnJfAT64SozIO2jj417PbrA3DEyVbA6n+qXWzKa1OSvZKXVcdJzJ+ozTuM1C/pui9K5BXw1Y92aii3TUnOquMkiltjobpnzfolXfZB8t/oMojyTK2Ttst6R3Fq3yR9sF1aBtEv5KCT9k3QmQxSgy8BC4EusSxKdhfro7wmlTbQjpKX9cT0RIXWOxRG024ErTKV16Vt9OqDmKgTAjjrEmiMPkvAQ3WjVMbid+H9yndTrFpg5zkhF00y6atJoZTP9J+B9VOcWjWEHlaNyXXDFtq39AiCLYOVkU2tk7GUyUa2yxxkII2wXVoGTfC10efLHOyyM/+cEnzp3QIcKhwqtkUATOE/MU7/NEBuk5RaOxEEcsR2afegttEr1KlEPf0M1XQkgZL8tYtMoc6dAtuk3X0CZH037Z55TxgH1SSJ5STEBCocO0SzDGopp9ZJ22Wt/6l9k3TBdmkZRN+bg07aN3Xon4cGX3qfdjKqRpFYHVXofn3Yri+2SUAsJnj3VUxVO/YU2tO/Al1KHHx1AD4CHioiqST3sbU5OkQhOqLl8LCL8x+qnZ3PDiE+yUfhvrjpoK/SGqoVJnbjbqF2lt6j3Z4K8x4VEnxVPFCbDvpqlkEt2dQ6abusAVdq3yRdsF1aBk3AlVon7Zt68s9Dgy+xO6qSrlWl6mipppaqZKtekApWCvBoR9/YirAdIABtj9ehlwJ+YpjEcumYFG3dV0K5dhQp4VylFfosKSGAJ1brn4F7hJIOAkIqLSEQpvISygGTbPra3agzClUv67jAsinkqtIB6peS7FU4U3LoK9xpGdQKnYNO2i5r5jmlb4ruzXZZn5+60X2T9CG1Tto39eifhwZf2q2hOhzKpVLFeB3Oq/wmDbKOzun7uBrV/4jvlHKrOrgYNlUpV87XUEekKL9N5SxUR0xjIPCpg5slG7W+AFcTv2qi0bmR+n7RySoi+7lQIyX2owO8O/ERlkEtmhx00nZZ725M6ZuiodguaxC80X2T9CG1Tto39eifhwZfAjg6pzAeSyPW5ythd512NKqsRN9N5RtUlVwAR5SqEux1ZJFyjlSYrc+K5U06WeGFWBVcJR600lOulw4T14GcfTcluQtsKtdOMpGhi/XTjlOdT9Ws7t9HX6R7G10GUa6pddJ2WS++Uvsm6YPt0jKIfiEHnbRvqufHzjHD0OBrdBJXGQOha9HMfZd0GAcgdqgYJx3XI3pXrc+yFmsBGG000AAr5NhnLa21+qCjGGLJh77qiVkG02FsDjppu6xLrKT0TVFTbJf1MTEb3TdJH1LrpH0TdCaDFOBL71SIS+ctSZmU/yXw1VfxznHTnYCOmC+xPqphJcYpBeCIx9UowV8nsr+tx1pa4+SglVU8skfMn5LvY52z6TChmyssg1qOqXVyo9mlvjceVt9kpIf2TdphrZSLZi1D22XNRG503yS93Gh2OW5WWZcy6Bt8aWJVodCzGvW6VDVa5x6pcryOz1Htjs93M4+veooMWMBKYc64e1KhrjeHnX7fCjlgOj5oiJIOzQ6qar12WWqXpyhNyeS/e6qlpXGWHM5vyEG/0xgoz+6V4RBS1TzTTsuh2kaUgeQ+ml84tE4q11Fnpcbwv8Z7SLvU9wrsa/NLzC9MIQPpu3ZYxzakDPRO6YF8gM601eaaONkOaZcqaK3TJZT+EVMuhrRLgU8BXvkhzRMCoUP7JrEZAnrNeWpIGazlb4fUyTgWsolUdjlOFutSBn2CL1VnVjhtz1CsUwU7fxMKmT59ALAjg7p3eKd2Ev4s5DNpd+P3B2SYBC5VWkO1zGTcasotUZkNlXTom/GTg1f1fh2QrRX2A8M7NQFr88Ezey5kq++1DOpxF8DQSQE6QUBsrxYBatppOqROakerynxo/AW2NfmqD0PYpfRRYH/02LAhZaCJVv4oyl9jMKQMmiBL8pBdamex8iyHtMsbh8Xx1UJFf4HhIX2TNlqptJDeqSR7/avNR+rXUL5JJxlo57VKDikKorSPtzZK7vTtnyPYUBRIstD7IwgeUiejb1I/FJVSX7TTfUi73FAy6BN8PTgAHIX3lMwtRycEe9JAtIocihLZtYtQiF61tO4ejHpIlktJ/QI8qhivmi1DfX/TqOXQtZng2tX7HxHKavR1ZNO44bUMaqmobppCXV8PxYRPC8V9h9YJLYzk2LUQ0cJAZVV+OsBuY8lAE66O7dKkpnNVZafaYCL2eyid1MLscWHxIyB4xzDpyUaG6oOYbgFA5bqKZfk/oebhUO/XWGhxGhkv+ShFAMRAxY1AfbvqCPoExDUXaSG4V/BR8WzZvvugsdf3igVVdOCdocyOTlcZciwEOAU8VeZH80RcqPf9/fH5zdMUNF8LCDUXJ0P0Y0PJoE/wpdyh7aoaWq8NuwpVU0uFPKXUQzSVstAKRrS+HL2+VTv5VMtLNb2GbiqtoDMbVdtLuwqHaqqSrSOC4gpOE58mOoFirTT73tXY/M6NLgOFV5TE/asw0YgVvnpVduWwHmvbjdMzrfS1y/fXIdylmm4x1DWEXsq5a0et2OCPh3NEv1GdbXrsEC8PAFAnW+idqvknwCG/pLI3Q+y41mfKLvWjSV9NQEynbCgVYqim3ebykWLflCIixkMLVZ0wouPE+m7y0WLbNMlrQXKXoIdiZlV/cIgmGxTjJTCuRbkYIPVJ+jHkKSfxW5V3+4KwMJI+DNVuEOYDvTOWP9LpJtKLP46E5/vu04aQQdfgS6tpnYmoiV3OVSsZraj035pgRC33CXyaSZpSEDn5dzSq12vVrSN8RPH3VUFf79XKWvlsqh/WXD1pwotnNqqIqoqaKg+rj6bCsWI0RldvquklJ6sK+pqEX9rHy0MOhZgNhZ5lxCqgq0luSBlo/MW2nhL0IBbOHUoGEq10Un0QCyvQ/dEQ5pUuyk40Aenv0tO+WtMudX6qwv/aQaaJVuFoAUIBMC0O+mijMlCOk4B/ZFj0fq20+zxVYlQGWmXrTFWFt8QyKDSuA+xj7lUfcog+aZxOatLX4lDpCH2Wu1HItWmX3wy2qm//YJh4pROKGPTVmnapRaH0TpP8/63O9D05gGPZSV9NNif7k/+NjNt9K/CraI3YaPlFyaNPm9S3aaOVvvtHIx/aXKSqELnstY8amKPzZbMbYsfVL7HjKvqtc3/7aKN2qfFXG1IG4/yz+tCrDLoEX3ErsEDFPuEIHxnV6wIAECCRcmul1VeT0ag4n/Jp9K+AhwZRVPIXAwumlc6Hey5kqlWEzkqUAxPobFLocbUnil+r7j6aHItW8XIkitk3nbnAkMJf+/a8s3Gt09+HkIEmU+VzaNw1wSrvT5Obxn4oGUQDFujTj5ge5Xsd0NjYIDZMv+trsplkl7INhZ0U6tDKNu4s60Mf5cTWkoHYPwHiT/Tx8kaZgqZvUohRTYfI6/B69U9g8Cc99UGPXUsn9XeFwHRNX35B7xhnl5pgxcjLT8pnKBwou+mjTZPBLcJ4faGPl4dnKg1Du8sV3hPjpnlQ6RgvquaF54dFs3yUQrJ9NvVDi6EXA/8+slBWCFQkgciKvvLOxs2X8XtvGTaBCRz1VQlgGmYYQgZr+aZeZdA1+NJKUqUjRN+K4RAAiEyPJhnl/miXVV9NBqMt+wo1ahWtkKdWDFrhK/Qmw5ex9Z1PoPcJACmUIwVXyDXuLNPvtepWYde+cgr0Du0yfUxgXHR0U8whkAxk1GIA+zo6SOO71unv+u6+ZaDvfHwAXRpvgXA5Ou0u1XcPIYM42Wl1q5Wj7E2TvfL/FGaSTgoca/Lr6zgrObhxdqmyJh8Kq/++7DE+t5lPMioD5bgo7CO59HWO6SQZyDdpkpeTVfgvrrr7ksdaOhlTI/o+aWOSXUoPFe4R+BQb1pdvmiYD2alAcF+6oLGVPijkq3CnNiPFhboYWOmj3i/Wpy8ZRP2KflphTuVc6qzfODcpZUebAEZZsS51c9J8qXcIBGtR0mfpobXsUguQIWSwlm9S9Ko3GXQJvjRg2j6ugqWa2AU2hFzlWBXD1+p6iCOE1A85MAlNKzih9j5p/LWMQfIVy6FzLLXK0qpy6Ka8DjlWGZESu9eimrvsm5gMTW56r/IIBEgFQpVHMUQuhWSvhYC2TYtxklMT4/XIsNIUOB0isVhOXiyo+qAzS9UvMcAKOSocO0Rbyy6H2HxiGdSjvJZOKs9qiGPFcrZLyUCAZIjjzSII0wJd/km+oo/Q3iz2HTeECXhqodwsATPL/YteM26+FDAS+NS83WfL2Td9pE8ZdA2+NIgK7yh/Q2BD29iVW/SDnlcy45RD36b8s4cExkOr/L4VaZKSKqyk1Y1ofdHdfTNvo/2I8XMdWq4fHWU0RFMehVhIgXEBD7GAynPoM7en+V2xdpTAtxgvATFtoVbuVZ85f6Oy1SkK72psX9emD4V+ZdxDtBzs0jKoRzoHnbRdrlidbEM7fgVKleMVd3wOYZfNd2i+UiqISAMBQTE/fTNvo+9PMV9uWN/UNfjSYGrlomRehTqUqKc8CyWxDrGqi8oUk5n1/1IoHRjdZ4htEviL1bKjYWk31xBMQ+xPs3q2QitiIPrKLZokA7FNyqUQ4BDoUbivrxDbuD4olKCNHsr3EugT+BQQHLopDK98EoU1lNwuOQypkznYpWVQa11qnZQ/2uh22TzhQH5SDIzA15D+WbrQjETov7U41MaHIRfoqefLDembugZfUh6hduW39FW1ftqkqZ00ynUSfSsF7juHorlzptm3ZlXeIYFn7INW2EcE4KO8Ae0ukzyGXE1JBjooXGHnFG1UBin6oHc2dVKHmQ/dcrPLjSoDjXsOOmm7rHcYR98k8KX6e30CnniMWvMdo5X8h/YLo75piPly9Bs3rG9aBHwpPi9WSwnssSm/Soo8xAHV46rhKqFfgEOVuodiFUZ3zkgWQ1YmHlc9XisJjYEAcJ87p+K4C+yqXlhMXNXvh0jYjO/PQQbqSw46abus61Sl9E3ShRx00nZZL8RT+qboo1RGY/ewCShufhryNAP7pjz886VgaV7wpWQ8lZNQaFG7RZQ4LEYlHpUxROLiuGq4487N63s1MWnnTN/vjc+fVD1+KKZLYFsnB2hnocJ6MXF1iNVkLjKI/Uitk7bLeidbat8kfbBdWgbRL8gXKtQsP6kTDQQIddzdkM2+qd5hP3qKQArMcMm4zwu+otLI0Y3bJjukUqWqhjv6jZJFyp0zqarHRznExNXR0hpD6kJqGcRvTa2TtssahKX2TdKH1Dppu6xJASXVp/RN0TdIH1TrUsfdDbHre9T/2jfVJVVSnCKw1Vi0BV/jTn9vKraKmypufHZPM248dV05I80yAUNVw42fNakq75A7Z5RDIHZLyeuRaRyyery+VaVEtC067hyMO0yVT6HdhdplqOrMfbXUMtB35aCTtsv6VAkBLoV0Yl7NkL4p6nhqnbRd1mArtW+SPkw6YSP6aR2hpA1AOgmlj2bflId/Hju2bcDXuNPfVcFeE7+eo5IOqtCsfKs+EheVx6SjipTL9exqVbtjqNkU6dshquFKiNOq8g6xc0a5ApK5aGwVp1T9LFVuV+h3iOrxmuhUHV3ASqVFNAbaTRhzGXQ0h/L/VN+sr91DqWUgXchBJ22X9UkGYjVUlFJ1BZXvOKRvis41tU7aLmsQnto3SR+mVfK/VijDpB2WfWyCsm/Kwz9PBNVtwNe0099VDVZnBqqWUh9NRvWAUCtLz1fxUtVE0UHRAmRDVMON4GutSv5D5DoJhOr4Dx2MLBbu3eGMRiXXD1FBX8VrdVahjk+KBQIFBHWMj8CWjosRAO+T9UotA+lCDjppu6wXfWLCVaVeizDV01M5Dx2WrYmtb98U/V1qnbRd1oW1U/umCL4mnbCh0wz6zo+2b8rDP3cCvlKf/h6rQwt0xB18KhaouihiXYYs55C6Kq/qqKkgX2QZldyrjQ/KI9AxFX03sWvKW1AB1XgsisZAtbz6PDi9+V2pZaC+5KCTtktILYOol6l10nZZM/+pfVPTN4w7YWOI0wzsm/Lwz52ALw3mM6vSEilOf48fcJ1QgO5VVZjhqLCq1c4Rhdz6PAtsVICpq/Lq/TqwXI5GQFB5VzrWSezfp/pGXuH5ymcQZR6r14tx03+reOgQ1eNzkIFEkVonbZe1k03tm6QLOeik7bLOtUrpm6ILTn2agX1Tev/cCfiKaD7F6e/ND1Cyog4FFuBQfodyPcSG9ZVbNEl4cvj3CflnKSr5x2RiHdAsxkubHAR6dGD3UE0bHRTikfzFgomBEBAeioXMQQaSdWqdlC5udLvMQQYRgGlnne1yY8sg+mD5KJU3UNHvFCds2Del989j5+M2OV/NBwx9+vto59VvxfZ1RMY3EhxEOhS4meU9iu3r3DzlvZ08yw0dX6Ocr+uGBFMV3O1js8W0LqeWQVyYpNZJ22VdT0lHOCkHTCc79JHMPE0f9ffUOmm7rPNRU/umWXSl72tymC9T22UOMthqnOcFX30ri59vCVgCloAlYAlYApbAupSAwde6HFZ/lCVgCVgCloAlYAnkKgGDr1xHxv2yBCwBS8ASsAQsgXUpAYOvdTms/ihLwBKwBCwBS8ASyFUCBl+5joz7ZQlYApaAJWAJWALrUgIGX+tyWP1RloAlYAlYApaAJZCrBAy+ch0Z98sSsAQsAUvAErAE1qUEDL7W5bD6oywBS8ASsAQsAUsgVwkYfOU6Mu6XJWAJWAKWgCVgCaxLCRh8rcth9UdZApaAJWAJWAKWQK4SMPjKdWTcL0vAErAELAFLwBJYlxIw+FqXw+qPsgQsAUvAErAELIFcJWDwlevIuF+WgCVgCVgCloAlsC4l8P8BZyeRxPpSCQ8AAAAASUVORK5CYII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AutoShape 8" descr="data:image/png;base64,iVBORw0KGgoAAAANSUhEUgAAAl8AAAEvCAYAAAB7daRBAAAAAXNSR0IArs4c6QAAIABJREFUeF7tnQe8dUV19v/7hdcCWEAp9hqjQGyIvWH7YgHFgD2gsceaRMUW4xeVCNZP1FgjGEs0GI1o7AV7QxEjNqwoIFJUUKS9+9sPe4a733PPuefsc/beM+feZ36/+3vh3l1mr1lrzTPPWrOmwM0SsAQsAUvAErAELAFLYDAJFBPetBfwOWC78PdnA4cBRwEHAfH/9edFfjfYh/pFloAlYAlYApaAJWAJ5CCBSeDrrsA3gHMB/fc5wNWBA4CDgSOAIxf83XE5CMB9sAQsAUvAErAELAFLYEgJTAJfzT48AXgH8CTgROAYYF9g93DRvL8Tk+ZmCVgCloAlYAlYApbAhpLANPB1NWAf4F0hvHj0CPgSAJv3dwZfG0rV/LGWgCVgCVgCloAlIAlMA18x5KgQ4SEdMV/7A7cCXtdyCHYNOWg/bXlfl5erD2cBF3b50JbP2gzsBPy65X1dXr5jkIHC0imaZbAi9dQ6uQOg8Tg7hSKEd1oGtSBsl5ZBNEPbJeQig9OAU0f94zTwFUOOmmQVauwi5+u1IYz5zZbOWizc9sBJLe/r8nL14Uzggi4f2vJZl6ly7q4ybjBbPmeRy/V+yUC5gCmaZbAi9dQ6eQVA4yG7SNUsg1rytkvLINqg7RJykcHpFXl1Xhvw1Qw5xvsW2dk47t42zlr9EZL9UZubOr5Wmw7OyAB8XRU4peNva/O4HJz8RpdBHK/UOpmDg7MM8gFfG90utRBJLQNpg+0ycxlMY77aTMh9X2vwVUs4B+M2+Eq/wjb4WvE4Bl8GX1Eb7JtqSRh8ZS4Dg692kDG1kzf4MgAd1djUOmknn4eTzyXsmJr1Mfgy+Mop9DrRPxt8GXy1k4BX2LmssM18mfkatV0Dj/SMdA6RCTNfSwBADb7aQY/ULIOZLzNfZr5W22xqu8yB/TPz5YVh0zJy0EnbZV2cfmyeuMGXwVc7CdjBmfnaWmPs5B12jBqRA+tj9m8JWJ95Jp057snaNxl8tRvR1EjezJeZLzNfZr4meS0DD4cdo25kDTzaTbtzX521DAy+2o2rwZeZLzNfZr5GvUYOTt5hR/smhx2XyDcZfBl8tZOAHZzB1xI5uHmUe457DL7MSOcUelVfctDJ1GRF1jIw+GrnaVMrk8OOdvIOOzrs6LDjZL/t0Gstm6yBR7tpd+6rs5aBwVe7cTX4MvNl5svMl8OO4/2mE+7zKIJt8LUEANTgy+CrnQQMvgy+DL4Mvgy+JvnNHACowZfB1zzz+sR7fLyQQ25ROXJwcKnDG1EWqdnYrKn9Tj3Q5IflIAP1LrVO2i7NfDWtxL7Jdb46c8GplUkfYgdnGdjBbW3Sqe3S4MsLw5wWhma+zHx1Bnr0IDNfdnA5ObjULIOZrxX3YvDldIBc0gFyWBwbfBl8GXx1KgGDL4Ov1Qpl4LEGtd+D/Y17pJkv+6acfJPBl8FXp67PzJcdXE4OzszXEji4Tj3Q5IcZfNk35eSbDL6WwDd5t2M775yaZVBvc6C1UwMPy8Aht6blprZLgy+DL4Mvs/Lj0IQP1m6HsSZendrJG3zZyY8qZ2qdzAF4WAa1VnhRZBlE/2C7zLzQrJmvdqgstZM3+DL4MvjyCnuS1zL4MviihBdvgX1/D5/cEf6h3RTX6dWp58usAajBVztdS61MBl8GXwZfBl8GX5P99roDoCVcDrhJ2PF/JeCKQPx3R0A/Vwa2BTYBd78Ijt0W7lKlqRwKfA04AzgN+FUBf2o37c19der50uBr7qHb+kYn3Bt45JRXkdrJR1nYwXm3Y9SF1DrpXMwFc3JL2B24BXAzYI8Auq7XmAp/A/wu/PwWaP6cD9y8Alv32QI/2gR/FkDX5YHtG8/Q/acGMBafpX/PBI4HvlnAyR3M2/ZNLrLagRrVj0itTGa+DEDNfJn5MvO1DpivEgSqbgncDtgb2CuApHOArwP/C/wA+C7wvQJOn2UmK+HIEvb9I3x8B3hovKf6/XUDe3aNMJddFdgpsGhi0gTebx+uF8gTY/YtgTHg2ALOmuX9jWtSz5dmvloO2KTLzXwZeJj5MvAY5x/s5GupmPlKLIPfwF0Phd+8qgZMl7ayDhXeJgCtWwP62Rk4LwAtAR2BnG8U8KMO5sy5gUdZM2+3DWDwL0Jf1aVPA/8BvG9GIGa7NPPVgSqb+WoK0U4+sZP36nIrm7aTN/iKCpHMN5XwxQZz9FLgwhA+vClwHWBLYLO+GlglAa7vFvXvu25zg6/RjpSwGbgX8LCKCbt/KHf0b8onK+AXa3Tcdmnw1Zlep1YmfYjzKiyDpkKn1snOnPwCVmoZGHwtDL7KujTBdiH0pxwp/Xf8Ud6U/lv/xh9dI93bFbg2sGdDhy8CBLLEgJ0YWK2vD5js3otdlvW3H0i9i1Kg8k1Vkv8/F/CrMfZruzT4WsCtb31ramUy+KrHwwB0RS9T62QvTr6lxVoGBl8zga9yJYn9BsANgfjvtdbQOYUGR3/+CJxLnYelXYS/Bp5WAkV9DvHBBby9pR53eXnvdlkxffcEnh1Cqf9UwMtGPsB2uQD4OgQQfSoBHwYcBRzU+H/JepHftVE253wZeER9Mfgy+DL7t9p7Jgu5ha4kt8t3ws0fDj+umJlzynqH390DOLhVyGPaoZq/VGrh+9Vc9hPgpPCjewSm/tD8KUAga6ZWwnXOh7/6Npx2G3jXTDf1d1Hv4Ct2vYRHVKUuXh2A6GOLOvyqZvA1J/gS8Lp3lQB4v6CU+1bx6gOE6KvEziOAI4Nw5/3dcS31zuDL4Mvga7XR2MHZyc/E+rT0t/Ncngx8lTXIEuDZ5SL4zrbwnapswgNC7atvhxwrhQG/WsAP5/m4Ge9JJoOR/g0GvvTest488JpqV+aDK/D6TCXmvwx2fVa9Y/OCGWXX9WWDymBC51sfL6Qtr0qoEy2r4mza+SDGS7HrYwABMdUjUZv3d2LS2jSDL4Mvgy+Dr3E+wwC0lsqGZb5KeDNw1y2w86a6AOm7qxpZ76kS4D9e1CHDodqGBF9RuGVNzoiYuaRdAIddto6cpWhLCb7Eel0TeE61HfZ1AWAJbB09Ar4W+Z3B13zqmINxb1gn3xiy1DKIXTHwMPMVdSG1Tg7umwLjIqblaRLCRXDSJrjCNnUCfIo2uAwmfGQy4FHWYd+rXAi/2Ba23bRC1Aw9Hslk0PjQ1syXwNe8jJbeO+1eVe99ZcuR2C3sQtHApmpi31QFOBWNqu+WccvJqkJxqqbCfJKBciRSNMtgReqpdVI5NBqPtgUYu9Qby6CW5oaxywNh85Hw1O3gkIvgq6fBK64A1z4fbn4SHHMH+EyXCtbiWTn4JnU3mV2eD2/YXCfj73IxfH9zXUA2RUsmg8bHRt+kkwi2apPOdlRYUVtJle/1pACmdOO8+V1Cf/He11e1T94PnNByNLSdV1t9f9ryvi4vFwAU+FL9llRNNVcEvrTDJlXTWWKSQSrwZRmsjHxqnZSD03icnUoZAcugFv6GsMuvw51uAS/fAhd+C555G/hyQ/c2hAxmsLVkdvkc2PEJsN95cL0bwcNOgcOvCW+Zoc9dX5JMBo0PkW8SUbLqdIK1DtaOuxi1XVZxXLVFdjaOu7eNsJ3zVUsrB1p7w4U3xihqahnELjns6LBj1IXUOtmrbyrrxbfSYPavPviF2vhVwMUjtrmuZdBiwswi5HY63GBn+ER1TNJDi5p0GbJlIYOQN78qWrYW+BpSSLO8y+DL4CvqSa9OfhZlzCC52eBrZaAMQGtZrFvgEY68Uc7xL7WjrpjM/K9bGczol+Jl2QCPEu4bNkDctYCvtPyORS7PRgbjUpUMvtoNbWonb+bLAHRUY1PrZNYOrp15z311DjJYl+CrhE2hruTzVEm9Sj05vLikssHEZvBViyYHnbzUN5Xw1KpTYitvX9Q11oZoWclg9IMNvtqpQOqJzuDL4Mvga7XNprbLHJz8ugNf4TBqhaquq5zhAr41g7s2+MoQfKlLVdj48FB7bc9imE1rOdhl692OM+j44Jc47GjgEZXOYccV8zPwcM5X1IZ1AzzK+tifj1Ef3LxfMfvmnnUjgwVn2OyAR3nJyUuXVL//dAHPX/D7Zrk9Oxk0O23ma5YhzGeiM/NlAGrmy8zXJK+1LoBHCXcLO+L/pzr65xFjkurX8trrQgbtpqWxV2cJPEr484r9Oh64VVEfOt5ny1IG8YMNvtoNfWqWweDL4Mvgy+Br3YKvsj6a5l+q8iUvqXK7/qmde77kaoOvWmjZAo8SXhKOLty7JbBuqw7ZykAfYvDVbjgNvmp52cGll0HU3NQ6mbWDa2fec1+dgwyW2i7LuoSOjrR7SGC7/mPO0bBvyh98Xbbasfo94I0FtD3ppo1a5GCXzvlqM2JrXJt6ojPzZebLzJeZr3XFfJX1QuYj4Szh/Qs4dgF/bfCVOfhS90q4a8jpU/L9jxYY77VuNfjqSLBOuDfwiKrkhPsVo0q9IMjawXXke6Y9JgcZLCXzVcKegHK7/qBQVAE/mybsKX83+FoC8BUAmAq436iA2y445pNuz8EuzXx1NLipJzozXwagZr7MfK0L5quE/QCFFz9bHWH3oBY7Gtdy5wZfywO+rgr8sDqy7ykFvLOjObr5GIOvjoRq5svAw8yXgcc4d5J6UZSDk18a5ivkd70UeDrwSuBZBWzpaJ4w+FoS8BXYr+dUpxY8JjBgo0dFLaoSOdilma9FRzHcn9rJm/kyADXzZQC6tMxXCTcB3lclW2sxfVABx3Tkm+NjDL6WC3xdLhwZ9ZwC3tyxLhh8dSRQM18GHma+DDzMfE12qFkDj7JmusR4fSHsaDyto7mh+ZisZdDD9056ZNbAo9npEp4B/B1wnar46kUdyihrGbjURLuRNvNVy8sOLr0Mouam1smsHVw785776hxkkK1dlnAb4P8BNwfEcLxqbklPv9G+aYmYL3W1hMsDvwKeWsA7pg/xzFfkYJcOO848XGtfmHqiU++8088yaGppap3M2sF1ZPfTHpODDLIDXyVcE3hZqN2l8OLTC/jJNGEu+HeDryUDXwGAvQB4eLUB48ZTDk5vox452KXBV5sRW+Pa1BOdwVc9OAagK0qaTCdLeO5FsO/v4FNXHeastq1Ms4T9gf3PgcsX8N4rwH92ZOczPya1DEY6mgx4lPCAi+GBp8MvrwYn6jxG4P5VXpfA1pML+NTMQl3swmQyCN3OwTepK1kDj9EhLmEn4GTgwKIuPdJFy1oGDju2G+JkE12jmzkYtx3cBg47lnD9cDzIay+EL26GO1QhpQ+EWk07VGzH9uFnu8a/+u8rBz3+UxV+Oj/8NP9bv9P/6+e8ahfcH8NP/G/VgiobtvBQ4KILYdttoSjgXe3MeeGrxew8+iL44ra1DBROU+Xu2N/47+i3xm/+U1HXt1qolXU47wUXwR7nwwd3qI/oGayVcCXgpyX8ugob3RDYNhRN/dceEuqnfZd9Uy2hrIHHuEGsiu0eAfx5AfeaNsgz/j1rGRh8zTiK4TKDr1oQdnDpZRA1tzedLOF6wE2rQ45vRl0M88bVTrW/aJrMFvjhJrhRSKL+cQBgAhTnBuCk/27+CHgIiOmIEf1ot9Pof+t3uka5IPo3/rf+f1Pj/QIdv78YttmmBnw6sHfIptX6X2yB72+qZfNzgcFGfyPYnKVPEZBdEECp/m3+t4DopHZdYKctcMYmuA7wniqB+XfAOeHfMyv26QzgN1VNpUv+u4C5kt3LGlxdA9i7AljK5bolNRgXKj5lC2zZBj5SwONm+egerrFvWl7wJd1StfubFvCdDnTD4KsDIeoR3u1YC9LMl2XQNKlOwFcJeo7AjCZUTayqOr1jYKFOqIpgKpT03SrM922xHAWcVMJ7gX3Pg49tBw/oyM5nfkxZ75B61AWwuYS3Xg5ePvPNHV04iwxCQnETaApcNkFnBJ+ybf3o/5v/xv9uAs/mF9wJ2ONC+Nm2sFdIWhYDqclHP7sAKmg5CgYFkH/b+DkbiD/6m3yugFb8kT402/+GAqmfA/5abOiFcNJmeGxR72hM0Qy+lhR8BQD/X1ogFPDYDpTH4KsDIRp8rQjR4MvgayHwVdbsyK3Czy0Ce7FzeOg3gK9UOTvfrIDVcQUIeK3VsnZwHfmeaY9JKoMKAO5eMY3PuBD2PA+OuRK8aFKHS9g1ADGxdvoRINOPQocCV/FHTOLvqx1oZwVAFv8VOBN79s2i/tul7Y1wpcfXDOQp0wTW498NvpYbfN05nPl49aJeCCzSktpl6LgT7hcZwca9nbAMC/YlGfgqYZsqtPOAM2Gvn8IH9oavLfgt896eTAaNDqd28rEra+pkWbMoe1UO7XaNH92jfCQBK4Gsb4V/v1PUoa42LWsH1+ZDFrg2Bxmo+6l10naZx8JQupCDTs41X5Y1w/62YnEmO2sZOOerncedS5navWLq1ckcXAl/A7xhC/yqgO0KeEkw8l+HnSpa8epvW62Ip35R+wuSySAX8BVA1QNOhB0/BO88pM7vUd6NWJDIZikJXGFENeVSCCx/WT9FDbq6aFk7uC4+cIZn5CADg696oAxAaznkoJNzzZdhnnleATeYwfbWuiRrGRh8tRvduZSp3SumXj0Y8CjrXBHlkygHSIm1ooTFpMSmQ1FPD6EKOb3dwh+UPKyieUpAFqvypRCm+NnUr5vtgsFksEZ3kjr5Et6oPBuxkSWctKkGvBojJacLiCl8+NUg+y8Vdaioj5a1g+vjg8c8MwcZGHgYfDVVMwednGu+LOt8yFNV92vBshNZy8Dgq513nkuZ2r1i6tW9AY+ynrjvCtwduGfY2aZdVgJQXw87uZ4GbNb2+s1wx9HelqBEX+WSRDAmwLZPYGAEEJRPJPZFzxMDo7yStq03GbToyCDgK5yF92fUu8z0r360ItQON51GfJ6MuKgriAtwfVvJ8C2+Y9FLs3Zwi37cjPfnIAODL4OvdQG+9BFlHVXZe8GyEznYpXO+ZnSi0y5bl+CrYk4eUe1gO7gqF3CPIAABpI/rp4AvNoWicNfn4DZ3qQHZJaGuWVrY8SUWLYKx24f7tKX42FCq4NNFvR1+Wls34CsUFxSQij8CVgJaKt9wCcAKTbsNBaq+D4hBFKA9UH+7EF55GfiHaULr6e9ZO7ievnn0sTnIwODL4Gs9gS/tsP1lVTblJkXt8+ZpOdilwdc8IzfmnnUDvkK9HtXieVTY/aQClUcDnyymg6pOWJ8S7hbA2F0C4yaRC4x9EviEQFlRF9rcqv0W7vHqqm7RC4ev63RJP0rY7QS49c3gM7MA0MBeqWbWnzdAloCVficHoaZaWAJV+lGhTtXMUlj3x0Udvl3VStjjvbDLg2uA3DZRviOTWN7ckq4EkEl+jcGXwde6AV/Bz+rEChXuffKctmrwNafgRm9zna9aIguxPiU8uIqnPz4wJ5rk31AVSXx7Udf7mbV1Ar5GX1bWYUwBMjFwYsnUBEKULK4dMD+otr0r7LlH+Nv9C/jgrJ3u4rqyPjblv/WsLXD8ppoxVJhVpRokF9VTUimHyGBdq/FeyVvHrUSQdem/lYNREcx5WuoFQdYObh6BznFPDjIw+DL4Wm/gS1ESHTWkshPzpKfkYJdzMV/anq7ieWoSwnHVSv2oavI4qCq8+Oyq+vRh4W+L/K6NnzP4mhN8hZCfANezQnL8fwBvXaAQYi/gq6kMZV0vSIU+tXtPFbQFuFRlXXog9unioj6GRuBMuWQCj7EWkQpELtKURhVrH10R0I/qIOlfgSkBYJXdaLZY/0gbELTZQIBRQEuhwp8U9bllfTSDr7pArMDrRmb/DL4MvtYV+Ap+XuktIgd0dFfbtrTg6wlV7sk7wjEh+uh9gQNCbpDOYDpSiHSB3wnMtWkGXy3BV1mHtP62Co0pH0hn4r2mqnb9+g6K1/UOviYpRsXcfU95UkW9E/NNIQdKQEl9igUitXFgkbYlFJjUaisWmlRYUP+t43WeWMJvSjh3E9xmxjy1Rfqz1r0GHgZfUT+S2WXowEKsfEcGYhnUgswaeMw61iEf+dACrj3rPY3rspbBpN2OkfXSalLsg7Z9HhKOGDkmADExEmpKBJ7nd5E5m1WmBl8zgq+yZm109MpTAiNwWAFvnVXQM1yXzMFVJRaudh4ceDycentQTsDgTblqp8FeX4QPHFAzXCmbwZfBl8HXigUm800ZAdB1A770ITozVARCAe9u6WiXEnzFbxQI06R97+osspeGhOwm0BIAU5L2PL8z+GqpSdOMO4CuZ1Tht6eGpG2tGC7JT+q42cGlL+YYh9Tgy+DL4Mvga9TFZw082sxHZU38PKioT+po07KWwSx1vhR+VE0mJUHPy3JJYPHe+4dikAqBtWk6k0x5QMqjSdVURFR5RalyS/TdovaV4H1aFMLT4QovgCdeGZ5wEZx0Ehy+e71jsK+m90sGi+ZWzdu/VTKY90EL3JdaBrHrqXVSdd00Hn2farDWUFkGtXRS66Ttcox/XsDHLHLrurHLx8H2b4ATT4SD94TPthBKLjJQ+STlAm/VZgFfOqT19eEQ3i5yvl5b1e54T3VG4PEthKhL5WAFvpRgnaop9KlK4anBl5inU18JV3wMPGkH+NuL4cenwaHXqutz9d1ycPKXyKDvD13j+allELuWWidzcHCWQT7ga6PbpQBoahlIG9aVXZ4LL7gs3G5zHYWbteUiAwGvVdUEJoEv0XwKM6ppa73CimqL7Gwcd++sQtR1Gz7nqzpK5kUlPPCPcPL2dbmCh4Tw4osWPIahzTjoWocd08sgjpnDjg47Rl2wXaa3yxw2HUgfsg65tZ1wQkqNcr/uUVW913F1s7SsZTAL8zXLRw5xzYYGX2VNZ59zMXx5m7oGlhTxsQV8dAjhj7zDTj69kzf4WlFKA9BaFrZLyyBaRdbAY545q9q9/wrgdgXE01GmPSZrGRh8TRu+rf8+uJMPZyUqT05HAP2lDlHeAttuU9fpenG77nd2tZ18eidv8GXwNWrQtsv0dmnmqye7LEF534r4PLKoU5emNYOvaRKa8e8bhvkq6zCKwr33rQ5Lvl8ocKuyClcs4Z6/h59XFT9fWNRV31M0O/n0Tt7gqycnP4dB5eDkzXyZ/Wuqbg462TlZURUMV5WEhwE3Luoj2dZqWcvAzFc7T9u5Mun14XBlnW+ocOL/CVXdv1xVdRfgel8Bv2h0M4eVlcGXwVdUyawdXDvznvvqHGRg8GXwtRHAl04a0TFtH6vOvNW5xAZfc7ut2W9cN8xXWVdnj4dJ76OT24MYBLjeD7yzqHO6xjWDrwXPt5xd5da8MjUANfNl5mtUQVPrpH1THr5JepHDgqAvskIEhXKd9y/gA2t46axlYOar3Uw8lzKFvC0pzN2Be1bHNt2wOjHgvOq/v1gdcH1s+PfL4azCaT2yg8vDwaWe6Ay+DL4MvlZ7y9R2mYN/XtfgSx9XgkpWPTyEH389YdI0+JqGJmb8+1IxX4HdknLoTEyxW2oqfKoicZ8tauA1T8vBuO3gHHaMupu1g5vHwOa4JwcZqNu2S8tgQ9hlCZcDTlDdz2Jy7a8c7HIiYWPmq52nncp8lXWC/BOB+1AnBP5XVaD2Q8D/FN1UhDf4MvPV1NqpOtlOxVtfnbWDa/01892QgwwMvuqxMwCt5ZCDTvbqm0q4dXX04Ver016eUMAbx5hu1jIw+GrnbCcqUwl/WVXgf1l11uWegd06UpX8ZwwltumFwZfBl8HX1hbTq5OfwThzcPIGHgZfTVXNQSd7t8sS/qn66BdWedJ/VsBJI7aatQwMvmbwrI1LVilTCC8q/nxgtVvxU8BzivoszL6awZfBl8GXwdc4/2LWx8xX1IusgUeXk2MJXwOuDNy5aJx5nDv7Z/DVTgu2Al8l3DXsTtwWeHJRH7/UdzP4Mvgy+DL4Mvga72kNQGu5bCTwpXxwbVy7OAAwHWSdvQwMvtpBpUvBVwmqOq9trioPccAapSHavWH61QZfBl8GXwZfBl8GX2vNFhsGfEkIJewW0n22qIxTAQJgWcvA4Gs62Fk10ZVwy+qAzy8An1MV+qIuGzFUM/gy+DL4Mvgy+DL4MvhqSCAAsM+EX92hgAup54ozh5qcx7zHux07Ev7VvweXuXEdY/5qUZeRGLoZfBl8GXwZfBl8GXwZfI1IoISdAwO26xb40x/go1eExww9SZdwHRWB/QVc6Vx42x5bn1JzSXfMfLUblatvgQ8WsD2wd0elI9r1wMBD8jIAXdGa3ncUTVHQrKn9tsY15/U5yEBdd76TZRBVOAedTOKbSthfJZ5KOLUqQaF8sLsVEBmxOU189ttCUfW3V+Wlbn0hXLQJPr8t/PXoEwy+ZpcpP4cXXBueWdXtulUBP2hxa5eXGngYfJn5MvNl5svMl5mvMRIIG+E+swV+tgmuCxwDPDrkgS08Fwd27XoqbxFOq7kRNdMlsLkrsF18ySnw0qvBvpvqElRbNYOvGYairA+73r+ER2yBo7eFR85wW1+XGHwZfBl8GXwZfBl8GXxNkEAJr9oC+10MZ26GvakLnB9awL/MOjGXsFc4d/nGwB4BaAl0KfKldlY45PvH1VFHP6qKq+uYI/2cFo4+eqouugAOvSw8z+BrVsk3rivrKvVC0De9GD62Ldx3jsd0dYvBl8GXwZfBl8GXwZfB19qz6iWh17Le9fg06tyvHaoj/44DTqxqc343HFG0GRB7dW3gmmGuv0V49Nnh2u9TR7t+Gn5OKuB3a72+hKv8Pez2qhqYXWDwNQcEKutzGK99AZy1Gf6wCW4/x2O6usXgy+DL4Mvgy+DL4Mvgawbw1dztWNbEiX4Erq4FXAM4h7o6/skVQPtlAFffqaJd3x4p2jrPHO7djvNILd5TwqGqXL8FTr0IXnNZeOkiz1vwXoMvgy+DL4Mvgy+DL4OvluBrwbl3ntsNvuaRWgN8CWztX8A+VSX7M8ZRiIs8v+W9Bl8JLOywAAAgAElEQVQGXwZfBl8GXwZfBl8GXy3hw3yXa8uo4rWKnw7WStgUkuheXMB/GnxdInpvaU8vg2gDSbZzNwxww25pz0wGtst6QOybajnYLjOXgXc7ToFxIUb8fmDnUN/LzJcdXA5O3uBrxXYNQA08ojYYfBl8RV3IGoAafE0HX0frkgIOCHU8DL4Mvgy+Vuwmawc3EEWegwxy0EmnROSREmHmawkAqMHXGt65qhVyJeoDOpXv9WGDr0uF5dVlegBq5svM16j3sl2mt8scAKjBl8FXp+vOwXO+yro2yPNVtbYAnZaeOrwhgeZg3Hby6Z28wZfBl8HX6inGvmkJgEenyGDyw3JgpL3bcZ7BLuuiau8v4NnhfoMv55bkklti8GXwZfBl8DVpassaeMwzH89xT9YymBZ2VHl9HaXzlPDhRwEHUYORwzr4XRt5Dsp8lXDLUAn3ugU61vGSZvBl8GXwtbXVZu3g2jiYBa7NQQbqvlkfyyCqcQ46mXq+zFoGa4EvgZ2vAJ+tKr4eXAGRfamTzvXfR1Ql+I8MYGTe36nEf5s2NPjSN96ygDs0OplamdQVhx0tg6bdpNbJrB1cGwezwLU5yMDgywvDpgrnoJP2TWsQNmuBrxcBXwPuFZivQ8IZRzohXEBs9zDSOiNpnt9F5mxWnzcY+CpBZz0p0f4ZBbzF4GvVEHmFnX6FHQfFDi49I53DRGfwZfBl8LVErPwk8CVwpXZKI+yokKPKLjSBlgDYPL/bEzh8VtQVrhP40mniOoOp13Y+7HcZeM/xsMst6nOfcpnozHzVI2H2Lx+dzAF4GIAaeESL8MKwloTtMi8ZnDcKWsaBL1WR/xBwl8bFMeF8XpZLj4r37l89/1ZV0dLXtURQu1aAbbtw6GXLW9td/ns4YhNccYc6xNps6sNZwIXtntjp1WLldgpV9zt9cIuH7RhkcG6Le7q81DJYkWZqnZS/0Hic3eUAt3yWZVALzHZpGUTTsV3WJ+Lk4JtOA06dBXw1r2km3HeV8/VaQCzaN1s62EGYr7fB5kfC6RfCUy8D/z7Sx9QrbHXHrI9l0FTL1DrpFXYeK2zphFkfyyD6BttlHnYp//zrcedBe7fjCLoqYb8QSr1KsXXIUVemnugMvurxMgBd0dvUOmknn4eTN/iqbcIAtJaD7TJzGUwDXy3JqV4vHyThvoS3i74v6k0Foy31RGfgYfCVm07ayefh5A08DL6avsF2mYddusjqLLAw7HI8E3hyUYOw3CY6gy+Dr9x00k4+Dydv8GXwZfC1tXfM2jeZ+WoMVgn3A/5L1PWYkKOuNPNlBxc1JnV4I/YjtU5m7eBmWXR1cE0OMjD4sm8y+DL46sCdrX5E72HHst4IIOAlEDaupZ7ozHyZ+TLzlR8jbfBlu4xamUM+qvqSg06mni+zloGZr2AyjZDjU4oahBl8TcbQqVmfHBxcahmY+VrRTzt5sz65MNI5+CaDr1obDL464sF6Zb5KuA/wgTVCjvqM1E7ezJdX2Ga+zHxNcqmpFwQ5AA/LYAmAR0eYYNpjDL6mSWjGv/cNvt5WFX7deY2Qo8HXykDZwaXf0m7my8zXqOu0Xaa3yxwAaPasz4xz/qKXGXwtKsFwf2/gqwSFX1Wh+2lrhBwNvgy+mqqceqIz+DL4MvhaPbmktkuDL9tlUytdamItAFjCbasDxL8U6nv9bo1rHXashWMHl14GBl928gZfBl+TpqusWZ+OCJlpj8laBk64B0p4EXD3Am4/ZTQNvgy+ooqkBqAGXwZfBl8GXwZfkydtg69p8HTGv/cZdjxOyfZFDcLWagZfBl8GX1tbSNYObkbfsuhlOcjAjLR9U1OPc9DJ1PNl1jLY8MxXCVcFfgPcqjpSSCDM4Gv6VJSa9ckhryK1DMx8mfky82Xmy8yXma/pM/aCV/TCfJXwKODwAnaeoX+pkby6aOBhGTRVNbVOZr26nMGmu7gkBxmY+TLzZeZriVh5M1/wn8AfCnjkDF449URn8FUPkgGoWR8DULM+41x2akY6B98kueSwIEg9X2Ytgw0NvqpE+22A3wOPKuC9Bl8zSMCryyik1E7eYUcDUIcdDUAddnTYceaJe94LOw87lnBX4NMzlJjIZaIz62Pma9R+vLpMf/JEDitshx29MHTY0WHHefHVmvf1Ab4OB25XwJ1m7HHqic7gy+DL4Gu1saa2S4Mv22XUSocdzUg3PZSLrI4DVyX8L/CuAg41+JpRAl5dOuy4RKvLVlo9/8UGXwZfBl9eFI3zIAZfo1Ip61DFr4BbFHD8jH439QrbzJedvJkvO/lJ7ip1HmIOrI9lUGtHDguC1PNl1jLYsAn3JTwaeHkBO84IvHRZamUy+DL4Mvgy+DL4muy0Db4MvqJ2GHy1ADdrXdppzlcJ/w5croADW/TP4MthR4cdHXYcdRk5OHn1ycDDMlgK4NFizl3k0hzs0mHHMWHHU4EXV8VVX9didA2+DL4Mvgy+DL7GO02HHfOoQeiw4xKwfxsy7FjC9YEfA3sUcKLBVwsJGHwZfBl8GXwZfE1ymjkAUIMvg6/Wk/ogYccS/qZKSHxFy3wv9c3Ml8GXwZfBl8GXwZfB1/TpPfV86bDj9DGa6YrOcr5KOAq4fMV6PWimN69clFqZ1JMcVlbOLUmfWxK1MrVOZu3gWtr3vJfnIAP13XZpGUQdzkEn7ZvWIGw2athR+V7/XMC/tvS2qZXJ4KseMAPQfBYEdvJ5bOs3+DIr35zObJd52GXrhPu9gM8B2wHPrliiw8KoijE6qMPftcE+nTBfFet1veobfgLsXsD32nTAYcdLpeUVdvoVtpkvA9BR92W7TG+XOSwMpRcGX5nLYBLzJaBzThjAlwJPAvYBDgAOrujtI4AjAxiZ93fHtQQ+XYGvRwKvmiPfS9018+XVZVTb1BOdwZfBl8HX6kkktV0afNkum1rZmvmKN4sBE4L+LHAI9c7AY4B9xRyFi+b9XWTTZsVgXYEvgUbV93rIrC9uXGfwZfBl8LW14XiFnccK22FH+yaHHZfIN62V8yWwJdbr7YHtUsjx6BHwJQA27+9SgS/le/3fAt5g8DWHBOzgDL6WyMHNreHtbswBgBp82TcZfC2Rb5qWcC+26d3AQ0Ou17wsl0TSvPdmwCvb+Td2A7YP9bla3lpf/iW49u3geyfCLfaAH87xEMnjTOCCOe7t6hbR2qLWBSJTtZ2CDM5N1AHLYEXwqXVyh7AB4qxEuqDXWga18G2XlkE0Q9sl5CSD3476x2ngS51Xwr0YsK5yvl4PvB84oaWz3jVsAPhpy/suvfyH8IAbwKHbrIRM2z5KAFDg68K2N3Z4/eYAvk7r8JltH6XzMCWDVODLMlgZsdQ6KR+h8Ti7rRJ1eL1lUAvTdmkZNMGX7TIP3ySi5PRZwVfc1fhH4M5VjldMjl/q3Y5lzbbduID7zOn4nfNVC85JrellEFU4tU7mEHKzDGyX0R7sm2pJ2C4zl8E05mtOjNLLbQsn3JfwBeCT1Ue/cM4epnby6nYOu2ns4Ay+ognZyefh5L0oMgBtTmu2yzzscu7djnNilF5uWwh8lbAphMkOLODDc/bQ4MsOLpcVtpmvFSNObZc5THQGX/ZNBl9bT+w52KXBVwlK8j8e2LmAMwy+5pSAHZzB1xI5uIW0fPabc3DyBl/2TQZfS+SbNkzYsYTHVjv0nlvUFe7nbalX2A471iPn0KtZn6YNp7ZLgy/bZdTHHHyT+pKDTtoufbYjlPDmqrzFFasjhR48L/JyhftLJeecL+d8RWWwk89jojPzZebLzJeZrwXgzeRbF835Usjx3wt4xQK9S43kzfp4hT2qvql10uDL4Csn1scLw3o0bJeZy2BDhB3LutbHn1SrrKgPDJ+3pZ7oDL4Mvgy+VltvarvMYaIz82Xmy8yXma95sc2a983NfJWgMyq/oQr5Bah22bwttZM3+DL4Mvgy+Jrkv8z6pE8HcM7Xinamni9zWBRt7N2OJTwaeE4BN5wXdYX7UiuTwZfBl8GXwZfB12RHbgBayyZr4LHgPDzr7VnLYKOEHY/Q+W8FHDDrqE24zuDL1H5UjdROPvYjtU5m7eAWtPdZb89BBuprap3MgfWxDAy+ot3mYJcbnvn6PPDxAl40qzc1+FpTUnZw6Sc6gy+HN0aN1HaZ3i5zAKBmvpYAgG4U5kt5Xg8u4BiDrwUlYObLzNfWKpT16rITbZ/+kBxkYObLvqmpqTnopFn5jVznq4QbACcB1yngF9P96JpXpFYmdS6HlZVX2OlX2Ga+zHyZ+Vrtru2bloD1WXAenvX2rAHoume+Svgr4C0F7DjriK1xncGXV5dmvsx8jbqIHJy8mS/7JjNfS+SbNgL4Up7XHQvYx+CrAwnYwRl8LZGD60zj136QwVctH7PyechAY5GDTqYmK7KWwUYAX8rz+nEBT+/AEadWJjs4O/lRNU6tk1k7uA5sfpZH5CADM19eGJr5WqKF4UYAXycD/1jAkbN40SnXpJ7oDL4Mvgy+Vhtpars0+LJdRq3Mgf0z81WPRg52uTFLTZSwPXAucKsCjjP46kACXl1GIaZO7I39MPBYY0dRZxq/9oNycPJmvuybzHyZ+erF5bU+XqiEOwKq8XXZAi7ooFepJzozX15hm/ky8zXJlaVeEOTA+lgGS8D6dDAXz/KIHBZFG5b5ejzwzA6OFcqFZTD4Mvgy+DL4MviaPPUafBl8Re0w+JoFos5wzTzM12uAaxfwgBmeP8slZr5M7TvsuETU/ixG3cE1OTh5hx3tmxx2XCLftK4T7kv4NPDlAp7XgYPVIwy+7OAMvpbIwXVk99MeY/BlRjrqSA6hV/UlB51MPV9mLYP1Dr5+DTy9gHdP854z/j21MqmbORi3qX1XuF8Kan9Gu170shycvJkvLwzNfC3RwnDdgq8SdgLOBG5WwAmLetdwv8GXHZyZryVycB3Z/bTHGHyZ+TLztdpKUs+XOdjlxku4L+Eu1GHHy3e009FhxxXjMvNl5svM14o95ODkzXx5YWjma4kWhuuZ+frbivl6SgE3mbZsbfH31EjeYUevsEfVNbVO5gA8LAMDj1wY6RzSQiQL22XmMljP4Ot1wC4FHNgCXE27NLWTN/gy+DL4cnhjkp8yI52ekTb4WtHO1PNl1gB0EvhSWYevqEwD8OwqdHdYkOdRwEEd/m4a2Gn+vVWpiRKOBT5TfeAL27xkyrWplcngy+DL4Mvgy+BrsqM2AK1lkzXw6HBOXutRWctgEvh6mIBL+KqPAI8OZRYOAA4GjqA+K1FgZN7ftT3upy34UrL94ws4usOBNvhyeCOX8EbsR2qdzNrBdWj7uTt59c/AwzKIemq7zByAzhJ2jEDrHsCJwDHAvsDuYZTn/V1k02b1jzODrxJ2AVRmYo+i7nNXLfVEZ+bLzJeZLzNfZr7MfE2b0wy+lhx8CfAocf0fAYUcxSI1wZcA2Ly/6xN83TnsdNSZjhdP09IWfzf4MvNl5mtrg7GTz8PJm/myb2papu0yD7ucu9REDD+eChzSEfN1f+CWgI7+adN2Bbavcs5+Mu2mU+DgXeDJ28Le065t+ffdgLPo5pDulq++9HIldKqG2WnzPqCD+/R+HVR+bgfPmucRlsGK1FLr5A6h8K/sIlWzDGrJ2y4tg2iDtkvIRQa/qUis00ed41phR4EttbcD+wDnLJDf1cwNey3wHuD4lp5aDlbg68fT7vsDvHRbuP5l4UHTrm35dzGByiUT8EjVBDyU2yFAnKrl4OQ3ugzi2KfWyRwcnGWQD/ja6HaZg3+WNtgu85GBgNdvZwVfcVdjvH6/EG5cit2OJWiTwHcLeEbH6MRhx1qgTuxNL4Oo2ql10uGNPMIbtkv7puZ0Z7vMwy7nDjt2jF0WelybhPufAS8u4C0LvXH1zaknOvUohzoyBl8GX9E67OTzcPIGXwZfBl9bz9lZ+6ZZdjt2jF/mftxM4Kuswcn5wJ0K+MLcbxt/o8GXHVzUjNQA1MzXio2mtsscnLzBl32TwZfBV8eQp37crODrFsA3gZ0LOKPjnqR28ma+6gE1+2fg0TTt1HZp8GW7jPqYg29SX3LQSdtlXQtVOGRVnvh6ZL4eWhV/fVNRK1/XLbUyGXjYyY/qdGqdtJPPY6Iz82Xmy8yXma+uMU8r5uufgbsXcIceepF6ojP4Mvgy+Fpt2KntMgcAavBl8GXwZfDVA+yZPez4XpXFKOojkbpuqZ28wZfBl8GXwdckv5Y6DzGHkJtlUGtHDguC1PNl1jJYj2HHE4B3FHB418grnGU5Nn7bw7smPdIOzjlfTd2wg1sjr2Igu8zByZv5MvNl5svMVy8ub9aEe+10PLCAD/bQi9QTnZkvM19mvsx8mfma7NzNfJn5itqRw6JoYyTcl3C9cPzQjQr4kcFXDxLw6jIKNbWTj/1IvSDI2sH1ZgH5rbDNfNk3mfnKzy43DPj6S+DDwOYCtvTgeFNPdGa+zHyZ+TLzZebLzNe06c2Loszz3tZVzlcJfwc8poA9pmnmnH83+PLq0szXEq0u57TztrflMNGZ+bJvMvO1RL5pvYGvNwE7FXBAW+854/UGX3ZwBl9L5OBmtOtFLzP4MiMddSiHDVHqSw46mXq+zFoG6w18fR44toDnL+pNJ9yfWpkcdrSTd9jRYUeHHR12nDbFZQ08pnW+o79nLYP1Br7OBJ5awDs7GrzcJjqDL4Ov3HQyawfXkx8YfWwOMnDY0ay8w45LxMqvG/BVws7A6cBeRX22Yx/NzJcdXNQr73asJZED8EhtlznIwODLvsngy+CrD9yz9sHaJdwJ+Bxw2WLMIZYd9Si1kzfzZebLzNdqY05tlwZftsuolc75WrFP2+VGOFi7hMdVJ4c/t4DrdgS0xj0mtTIZfNnJG3wZfE1ycanZ2ByAh2VgRjraRw6LovVf56uEVwE3LuDeBl89SsDUvsOOS0Tt924J+Ux0DjvaNznsuES+aT3lfH0UOLGAv+/R4Zr5soMz+FoiB9ejL8htojP4sm/KTSdTz5dmvjpygGue7VjCz6vK9i8pQLW++mqplclhR4cdHXZ02NFhx8ke3mHHfNjY1POlwVdHSGgi+CpBuQY6UPvOBajWV18ttTIZfBl8GXwZfBl8GXxNm+OyBh7TOt/R37OWwboIO5awF/AN4CoFnNXRwI17jMGXqf2oF6lX2LEfqXUyawfXoy9oPjoHGag/qXXSCfc1EXBV4JSBdG/Sa3LQSfum9b7bsYSHA68u6lpffbbUymTmy8yXmS8zX2a+zHxNm+cMvjKvQbhemK8Xh5Djnadp5IJ/N/gy82Xma2sjspPPw8mb+bJvyo2NTT1fZu2b1gv4eh9wRgGPXxBcTbs9tTKZ+TLzZebLzJeZLzNf0+aqrIHHtM539PesZbBewNf3gTcU8OqOBm3SYwy+vLo082Xma9Q/5ODkzXzZN5n5WiLfNAl87QB8CLgecFvg1PBNRwEHAc8GDuvgd22w0tjdjmGn43nAvQv4eJsHznGtwZcdnMHXEjm4OWx8nlsMvsxIR71xwv2KBaWeL3Owy7kq3AuAvS4ALYGvfYEDgIOrXTVHAEdSZ/LP+7vjWnq5SeDrZsDxwDWK/neYpFYmiSwH4/auqvQ7y6L5pNbJrB1cSx8z7+U5yMDMlxeGZr6WaGG4VthxFHwdogrywDEBiO0evnPe30XmbFaHNwl8aafjmwrYftYHLXBd6onO4Msr7FH1Ta2TOQAPy8DAIxdGOofFsWRhu8xcBm3Al0KOR4+ALwGweX/XFfg6FLhjAX3vdJRCp3byBl8GXwZfq1dPqe0yh4nOzJcBqJkvM19TGbI9gcNbMlBivsRundS8bwt8oIRfbgNPbvm8eS5P7eQNvgy+DL4Mvib5LqcDpE8HMPO1op2p58scFkVRBspL36q1Yb66yvl6PfBB4ISW6GfXCrBtV+Wc/bR530Xw5ZPhDdcDMXN9N/VBFfQv7PtFazx/M7AT8OuEfdgxyODcRH2wDFYEn1onlZ6g8Tg7kS7otZZBLXzbpWUQzdB2CbnI4LTGpsVL3eRa4CvubDy2OrrnfoAm2i52Oz53DtZLHV7FfL0XLnMg/PFPsM/l+z3TMQosNZI382Xmy8yXmS8zX5ORvtm/WjY5sT4XJFqY5SIDESWrZLDUdb5K2Bv4mlZ8Bfx2gAE2+KqFbAeXXga5LAhycXBnjHNwA/iEXCY626V9U1PdbZeZA9BlB1+PqkIeLynqRPghmsGXHVzUs9QA1OBrxeJT22UOE53Bl32TwdfWKCAHu5yrztcQYKbNO1aVmijh5cBNC7hXmwctcG1qJ6+u55DQmRp4WAYGHk0zTm2XOTh5gy+DL4Mvg68F4M3kW8eBr4+q9lgBf9/LG1c/NLWTN/iqx8Tgy+DL4Gu1f/KiKH06QA6+SZqRw4Ig9XyZtQyWPez4S+AFBfybwddAEvDqMgo69UQX+2EHl77+Xg5O3syXfZOZLzNfvQCBrZivsq75pR2YtynqpPshWuqJzqyPma9RPU+tkzkAD8vAwCOXRZGZL7PyM7HyS8t8lXAH4AsqvFrAH4dAXq5wf6mUU7M+OTi41DIw82UnP+r2Uuuk7TKPlAiHHWvLyHphuMzg64nAPxRww4GAl16TeoVt5svMl5mv1Qaf2i5zcPIOO5r9c9jRYcde4NBo2PGNqjdVwAG9vG38Q1M7eYMvgy+DL4OvSS7PzJcT7qNu5LAgSD1fZi2DZWa+vgp8qIAXGXwNKAGvLqOwU090Djs67Oiw42rXl9oucwi9Zh9yG2jGMvjqSNCXMl8lbAL+BPxVAcd09PxZHpMayZv5MvNl5svMl5mvyd7a4KuWTdbAY5bJtoNrspbBUjJfJdxE9b2AaxdwcgeDNOsjDL7MfJn52tpasnZwsxr2gtflIAN9goGHZRBVOQedTD1fZi2DZQVfDwVeX9Qn2A/ZUiuTmS8zX2a+zHyZ+TLzNW3eyxp4TOt8R3/PWgbLCr4OA/Yu4G4dDdKsjzH4MvNl5svM16i/yMHJm/myb2rqZQ46mXq+zFoGywq+PgZ8d8BjhaJSp1YmM19mvsx8mfky82XmaxphkDXwmNb5jv6etQyWFXydDTy9gKM6GqRZH2Pw5dWlmS8zX2a+xnvMHHb6Oe+tHpusgcesE+6C12Utg6UDX2V9pNApwM0L+PaCg9P2doMvgy+DL4Mvgy+Dr0lzRw4A1OBrCQDoMoIvVbT/ELC5gC1t0dOC1xt8GXwZfBl8GXwZfBl8TZ9MU8+XZr6mj9FMV1xS56usK9o/uICbz3RXtxelViZ9TQ4rK1P76be0R81OrZNZO7huzX/i03KQgTpnu7QMopLmoJP2TWscSbiMzNeLgfMKeORAjrX5mtTKZPBVj4YB6IpWptZJO/k88msMvszKN+cq22UedjnRPy8j+PoI8JoCXmPwlUACdnAOOzrs6LCjw44OO06ffrwwXC/M171ht/+BbwK3L+DL08e+8ytSK5NZHzNfo0qdWie9ws5jhW3mywtDM19LtDBcKubrY3Dve8GbgcsVcGHn0Gr6A1NPdAZfBl8GX6vtNLVd5gBADb4Mvgy+DL6mo5g5rrjaj+FZ14e7FHDLOe7v4pbUTt7gy+DL4Mvga5Ivc8K9E+6jbuSwIEg9X2Ytg6Vivn4L77gSnFTA47tAUnM8I7UyGXwZfBl8GXwZfE123gagtWyyBh5zzL3z3JK1DJYKfF0E390GnlXAW+YZiQ7uMfgytR/VKLWTj/1IrZNZO7gObH6WR+QgA/UztU56F3IeO7ENvpYAgC4N+DoIbnQU/CBRZftcJjozX2a+zHyZ+TLzZeZr2qIghwWBF4aZ7HbUOYwHAc8GDpumOaN/fw/c+UD4WAHbJ6hsb/C19YB4hZ2eZchFJ+3k8wjxmPkyK9/00rbLPOwyeZ2vfakr0x9cUeNHAEcCx7UBYF+DB+0Bh2wPe7W5r+NrUyN5M19mvsx8mfky82Xma9rUZvBl8HWJjhwCnAgcU4EuAbHd27BfJex2Nrz8Ati8Gzx4mtb1+HeDL68uo3qlZv/MfK0Yemq7zGGiM/Nl32Tma+vJPwe7TM58KeR49DzgS8ALOLWEc4oayV6tgNN6BFhrPTq1kzfzZebLzJeZLzNfZr6mTYFZA49pne/o71nLYKiE+ybz9VfA3sAbZhHwCfDAm8Aznw7Pejm86lvwitvDB2e5t4drdgF+C1zQw7NnfaR2FF0ZOH3WG3q4Tu9Xkds/9PDsWR5pGaxIKbVObg9sDnYxy9j1cY1lUEvVdmkZRPuyXUIuMhBZ9L1RxzcU+GrmfL0J+My4zozzygfBVY+CT/wRfrMd7LwfHHAMnNmHB5/hmVcFfheAxwyX93KJJrorAWf08vTZHqr3C3z9cbbLO7/KMlgRaWqd3C6AL9lFqmYZ1JK3XVoG0QZtl5CLDE4GvpoKfOm9c+92LOHqZ8B+74fPPw6+m8rDs8a20QH75Fo6edTScc5XrfRZU/sD2WUOMtCnptZJ+6Y8fJPtcgl801DMVxc+MAcH55yveiTt5NPLINpUap20XeYBQG2X9k3NedZ2mYddJk+4N/jqQgL1M7y6tAya2mTwlZ6RzmGiM/gy+DL42nqezcEuDb46wj6pJzqDLwPQUVVOrZNZO7iO7H7aY3KQgcGXwZfBl8HXNF81199zcHCpJzqDL4Mvg6/V7iO1Xebgmwy+DL4Mvgy+5gJX027KwcGldvIGXwZfBl8GX5N8pXMx0+di5pAWIv3wfJm5DJxwPw3ybf13gy+vLqNGpJ7oYj9S66SdfB5O3syXfZOZLzNf7RDNjFfbyZv1iaqSw+rS4KseDdtlHjIw+DL4Mvgy+JoRTrW7zE7e4MvgyyG3cV7D7J+BRy6MdA4LQy+KlmBhmHPYUVXMtwAXB6saGnxJNupD8yihFE5+2/D9F4V/Uxj35YA/NWa9oVmfvwB+w8qZnmmqlXIAABpGSURBVEPLYIfqbNI9Q5XiMshhaBnotTuHQr/fbozF0Dp5e0Dvj0dLDW2XlkE9+DnopO0SUssgugLbJewHnA18PhFm0AkTTwD+X2O+XLpSEzr/8QjgZ8ADwjmGQzp5CfHd4QzK5wJvDoM59ER369APgVApls6HGhJ4CHy+BjgAOLI6TuhZgMDH0MDjIcCLgAMrfTh+YBlo6HcEPgB8rQLj0gcdrTS0DNSP61Ofa6pzUV8XxmJonXwhcC/gQcAvE4QdLYPaGeWgk7ZLSC2DCL42ul1qrnwG8NhwBODQ7J/mylcCnwXeN8viOEfmS+Dib4C3Vh+hVcWNA+uh1bZYsCHOdbwtsAn4egUAHxkYFwEfnWWoMxWHOlhb7z4mONrbAL8HvhzAxyntorZzXX0jQD8fDsBH7NuPKwX/FXA+cM5cT21/058HPXhKAIMaC+nCT9o/au47BPyuU4GfWwI6KF6HGGtxMJQM1HEdFHsfQLqg9qoAAr8/oE7eCrgh8MQAxsWInjrgQe+WwYoKp9ZJ2yXkIANpxEa3S0UmLg/sUs3b9w0LQxEGmqeGwAyKUO0fFugHAVer5qz/CPOlojarMEOO4EuKdLMQ2rheJdDDqsnuPEB9/dsK3Z479/Q5+41iNRRqE8h4Zgg5iWF4BfDR2R+z8JWa5DSxCZAKVYsB27X63eND3xZ+wZQHiAEUyPg58EDgoaEvkoEOSI8h4b77oVW+ALEOJ31HkMPDGyucvt+v598lGJKAj5inR1Ug6CMDyiB+oxjQY4HHVRT704D7BTZwCBnoHbLJ3Srw9Wvgv8JKT4zoUAsS9cEyqEc7tU7aLmsGMrVvsl2CwI/mJKUlPJ/6/xVBO3QgzKAxEPv23ipd6SXAx0PESKTRJ8c555zA1w0CqPhRCHEptLNNmGgV6rpdYH76OlhbtKHCa3rPa4EfBoFpEMX4CFVrMDX599m0sn90AFkKvZ4WgKeYOIGdPSrGQ6DoSz12QqsoofdPA/8dwltRDtKZBwdGLub9dN2VcTJQ+PmsCnD9XWBZFNuXkcVcuK77MCoDAWGB8gj67lSxoE+udOI7Xb+48bxxOnmLYBcCPCdWRq5cj4MDSO+jK6N2KZv8y9CH+4dFymcqff3XPl4e8i5H7XKjySCKNrVO2i5r9nnUPw/tm6QPtsvVMtDYaE4SdlC7SYiaKVrVRxv1zz8N0YnfhpeJwBGRJNJgVcsFfIkqfGPV0fdXE/6dQ7hP/99s+wAKr4gJ6qOJTdJgaULTylqhz9MbL9LEu3fPzJfG46UBZCqcoxDXYwLzF7ty80ClKvTWRxO4U36V4tZiu8TyfGIEEGjS1d9j8nmX/ZgkA63yldcg4PeLAIT6MqpxMlC499+Cbr48JDwL+ImV7auN00kZ/DtDTqTGQMxk0+F02ZdJdikGWuFPAVGF4uX0osPp8v16lmVQSzS1Ttou6+jLOP88pG+SLtguJ8sg+h+NlRaJSh3qa56YhhkULZPdNufPS/1jLuBL6PCqwKfCSlchnbeHHQNiXEQdir7TpNNXkyDfFXJ4xH5JNpFdUv+eF/Jc+owfaxL76wBEBWw0wSnH6gfho5XzdMUgjz6Aj14j8KsJ9RsB4AhoCXSoXTOEXv+xwQx2PR6TZKD8rj4n+eZ3TJJBn0BnnBwn6aRsRXrYlw7EvkyyS9mG7HKIfDfLoB6N1Dppu6z9zzj/PKRvki7YLifLQKSFGCeRBlowj5I4Xc5Xa2EGRUY0T06MSuQCvrSav0ZIYJZw7hoAx2WrxPtrNbaOdim40Wfp/Vq9i0WIcXzl9CjU+LEB48ZK6ha7pxwa7exSDPubYdenmMG+wmxRHgJ32zXKOogFVPhRiffq0//2OQjh2ZZBLYjUOmm7rMvNpPZN0gXbpWUQXW8OOmnftKB/Tg2+lKAmcKOde8qliqyS8mvUlFA8unWzy7lfKxnlNv1ZlVR/dIjNKq9KchEAFBAb3b7a5fvjs/S9WlEJWGmHxsnhDyqvod00AiPqz9834tld9kPGrHFQMrmAlhLqY9z8poEJE/uocJvKLfTRLINaqjnopO2yTp5N6ZukC7ZLy6Dpa1PrpH1Th/45JfjSrj0Biy+GmkH/UiXHPSmUNRDbJcpOyfea8PsKr9wzhNekVKpnJfAT64SozIO2jj417PbrA3DEyVbA6n+qXWzKa1OSvZKXVcdJzJ+ozTuM1C/pui9K5BXw1Y92aii3TUnOquMkiltjobpnzfolXfZB8t/oMojyTK2Ttst6R3Fq3yR9sF1aBtEv5KCT9k3QmQxSgy8BC4EusSxKdhfro7wmlTbQjpKX9cT0RIXWOxRG024ErTKV16Vt9OqDmKgTAjjrEmiMPkvAQ3WjVMbid+H9yndTrFpg5zkhF00y6atJoZTP9J+B9VOcWjWEHlaNyXXDFtq39AiCLYOVkU2tk7GUyUa2yxxkII2wXVoGTfC10efLHOyyM/+cEnzp3QIcKhwqtkUATOE/MU7/NEBuk5RaOxEEcsR2afegttEr1KlEPf0M1XQkgZL8tYtMoc6dAtuk3X0CZH037Z55TxgH1SSJ5STEBCocO0SzDGopp9ZJ22Wt/6l9k3TBdmkZRN+bg07aN3Xon4cGX3qfdjKqRpFYHVXofn3Yri+2SUAsJnj3VUxVO/YU2tO/Al1KHHx1AD4CHioiqST3sbU5OkQhOqLl8LCL8x+qnZ3PDiE+yUfhvrjpoK/SGqoVJnbjbqF2lt6j3Z4K8x4VEnxVPFCbDvpqlkEt2dQ6abusAVdq3yRdsF1aBk3AlVon7Zt68s9Dgy+xO6qSrlWl6mipppaqZKtekApWCvBoR9/YirAdIABtj9ehlwJ+YpjEcumYFG3dV0K5dhQp4VylFfosKSGAJ1brn4F7hJIOAkIqLSEQpvISygGTbPra3agzClUv67jAsinkqtIB6peS7FU4U3LoK9xpGdQKnYNO2i5r5jmlb4ruzXZZn5+60X2T9CG1Tto39eifhwZf2q2hOhzKpVLFeB3Oq/wmDbKOzun7uBrV/4jvlHKrOrgYNlUpV87XUEekKL9N5SxUR0xjIPCpg5slG7W+AFcTv2qi0bmR+n7RySoi+7lQIyX2owO8O/ERlkEtmhx00nZZ725M6ZuiodguaxC80X2T9CG1Tto39eifhwZfAjg6pzAeSyPW5ythd512NKqsRN9N5RtUlVwAR5SqEux1ZJFyjlSYrc+K5U06WeGFWBVcJR600lOulw4T14GcfTcluQtsKtdOMpGhi/XTjlOdT9Ws7t9HX6R7G10GUa6pddJ2WS++Uvsm6YPt0jKIfiEHnbRvqufHzjHD0OBrdBJXGQOha9HMfZd0GAcgdqgYJx3XI3pXrc+yFmsBGG000AAr5NhnLa21+qCjGGLJh77qiVkG02FsDjppu6xLrKT0TVFTbJf1MTEb3TdJH1LrpH0TdCaDFOBL71SIS+ctSZmU/yXw1VfxznHTnYCOmC+xPqphJcYpBeCIx9UowV8nsr+tx1pa4+SglVU8skfMn5LvY52z6TChmyssg1qOqXVyo9mlvjceVt9kpIf2TdphrZSLZi1D22XNRG503yS93Gh2OW5WWZcy6Bt8aWJVodCzGvW6VDVa5x6pcryOz1Htjs93M4+veooMWMBKYc64e1KhrjeHnX7fCjlgOj5oiJIOzQ6qar12WWqXpyhNyeS/e6qlpXGWHM5vyEG/0xgoz+6V4RBS1TzTTsuh2kaUgeQ+ml84tE4q11Fnpcbwv8Z7SLvU9wrsa/NLzC9MIQPpu3ZYxzakDPRO6YF8gM601eaaONkOaZcqaK3TJZT+EVMuhrRLgU8BXvkhzRMCoUP7JrEZAnrNeWpIGazlb4fUyTgWsolUdjlOFutSBn2CL1VnVjhtz1CsUwU7fxMKmT59ALAjg7p3eKd2Ev4s5DNpd+P3B2SYBC5VWkO1zGTcasotUZkNlXTom/GTg1f1fh2QrRX2A8M7NQFr88Ezey5kq++1DOpxF8DQSQE6QUBsrxYBatppOqROakerynxo/AW2NfmqD0PYpfRRYH/02LAhZaCJVv4oyl9jMKQMmiBL8pBdamex8iyHtMsbh8Xx1UJFf4HhIX2TNlqptJDeqSR7/avNR+rXUL5JJxlo57VKDikKorSPtzZK7vTtnyPYUBRIstD7IwgeUiejb1I/FJVSX7TTfUi73FAy6BN8PTgAHIX3lMwtRycEe9JAtIocihLZtYtQiF61tO4ejHpIlktJ/QI8qhivmi1DfX/TqOXQtZng2tX7HxHKavR1ZNO44bUMaqmobppCXV8PxYRPC8V9h9YJLYzk2LUQ0cJAZVV+OsBuY8lAE66O7dKkpnNVZafaYCL2eyid1MLscWHxIyB4xzDpyUaG6oOYbgFA5bqKZfk/oebhUO/XWGhxGhkv+ShFAMRAxY1AfbvqCPoExDUXaSG4V/BR8WzZvvugsdf3igVVdOCdocyOTlcZciwEOAU8VeZH80RcqPf9/fH5zdMUNF8LCDUXJ0P0Y0PJoE/wpdyh7aoaWq8NuwpVU0uFPKXUQzSVstAKRrS+HL2+VTv5VMtLNb2GbiqtoDMbVdtLuwqHaqqSrSOC4gpOE58mOoFirTT73tXY/M6NLgOFV5TE/asw0YgVvnpVduWwHmvbjdMzrfS1y/fXIdylmm4x1DWEXsq5a0et2OCPh3NEv1GdbXrsEC8PAFAnW+idqvknwCG/pLI3Q+y41mfKLvWjSV9NQEynbCgVYqim3ebykWLflCIixkMLVZ0wouPE+m7y0WLbNMlrQXKXoIdiZlV/cIgmGxTjJTCuRbkYIPVJ+jHkKSfxW5V3+4KwMJI+DNVuEOYDvTOWP9LpJtKLP46E5/vu04aQQdfgS6tpnYmoiV3OVSsZraj035pgRC33CXyaSZpSEDn5dzSq12vVrSN8RPH3VUFf79XKWvlsqh/WXD1pwotnNqqIqoqaKg+rj6bCsWI0RldvquklJ6sK+pqEX9rHy0MOhZgNhZ5lxCqgq0luSBlo/MW2nhL0IBbOHUoGEq10Un0QCyvQ/dEQ5pUuyk40Aenv0tO+WtMudX6qwv/aQaaJVuFoAUIBMC0O+mijMlCOk4B/ZFj0fq20+zxVYlQGWmXrTFWFt8QyKDSuA+xj7lUfcog+aZxOatLX4lDpCH2Wu1HItWmX3wy2qm//YJh4pROKGPTVmnapRaH0TpP8/63O9D05gGPZSV9NNif7k/+NjNt9K/CraI3YaPlFyaNPm9S3aaOVvvtHIx/aXKSqELnstY8amKPzZbMbYsfVL7HjKvqtc3/7aKN2qfFXG1IG4/yz+tCrDLoEX3ErsEDFPuEIHxnV6wIAECCRcmul1VeT0ag4n/Jp9K+AhwZRVPIXAwumlc6Hey5kqlWEzkqUAxPobFLocbUnil+r7j6aHItW8XIkitk3nbnAkMJf+/a8s3Gt09+HkIEmU+VzaNw1wSrvT5Obxn4oGUQDFujTj5ge5Xsd0NjYIDZMv+trsplkl7INhZ0U6tDKNu4s60Mf5cTWkoHYPwHiT/Tx8kaZgqZvUohRTYfI6/B69U9g8Cc99UGPXUsn9XeFwHRNX35B7xhnl5pgxcjLT8pnKBwou+mjTZPBLcJ4faGPl4dnKg1Du8sV3hPjpnlQ6RgvquaF54dFs3yUQrJ9NvVDi6EXA/8+slBWCFQkgciKvvLOxs2X8XtvGTaBCRz1VQlgGmYYQgZr+aZeZdA1+NJKUqUjRN+K4RAAiEyPJhnl/miXVV9NBqMt+wo1ahWtkKdWDFrhK/Qmw5ex9Z1PoPcJACmUIwVXyDXuLNPvtepWYde+cgr0Du0yfUxgXHR0U8whkAxk1GIA+zo6SOO71unv+u6+ZaDvfHwAXRpvgXA5Ou0u1XcPIYM42Wl1q5Wj7E2TvfL/FGaSTgoca/Lr6zgrObhxdqmyJh8Kq/++7DE+t5lPMioD5bgo7CO59HWO6SQZyDdpkpeTVfgvrrr7ksdaOhlTI/o+aWOSXUoPFe4R+BQb1pdvmiYD2alAcF+6oLGVPijkq3CnNiPFhboYWOmj3i/Wpy8ZRP2KflphTuVc6qzfODcpZUebAEZZsS51c9J8qXcIBGtR0mfpobXsUguQIWSwlm9S9Ko3GXQJvjRg2j6ugqWa2AU2hFzlWBXD1+p6iCOE1A85MAlNKzih9j5p/LWMQfIVy6FzLLXK0qpy6Ka8DjlWGZESu9eimrvsm5gMTW56r/IIBEgFQpVHMUQuhWSvhYC2TYtxklMT4/XIsNIUOB0isVhOXiyo+qAzS9UvMcAKOSocO0Rbyy6H2HxiGdSjvJZOKs9qiGPFcrZLyUCAZIjjzSII0wJd/km+oo/Q3iz2HTeECXhqodwsATPL/YteM26+FDAS+NS83WfL2Td9pE8ZdA2+NIgK7yh/Q2BD29iVW/SDnlcy45RD36b8s4cExkOr/L4VaZKSKqyk1Y1ofdHdfTNvo/2I8XMdWq4fHWU0RFMehVhIgXEBD7GAynPoM7en+V2xdpTAtxgvATFtoVbuVZ85f6Oy1SkK72psX9emD4V+ZdxDtBzs0jKoRzoHnbRdrlidbEM7fgVKleMVd3wOYZfNd2i+UiqISAMBQTE/fTNvo+9PMV9uWN/UNfjSYGrlomRehTqUqKc8CyWxDrGqi8oUk5n1/1IoHRjdZ4htEviL1bKjYWk31xBMQ+xPs3q2QitiIPrKLZokA7FNyqUQ4BDoUbivrxDbuD4olKCNHsr3EugT+BQQHLopDK98EoU1lNwuOQypkznYpWVQa11qnZQ/2uh22TzhQH5SDIzA15D+WbrQjETov7U41MaHIRfoqefLDembugZfUh6hduW39FW1ftqkqZ00ynUSfSsF7juHorlzptm3ZlXeIYFn7INW2EcE4KO8Ae0ukzyGXE1JBjooXGHnFG1UBin6oHc2dVKHmQ/dcrPLjSoDjXsOOmm7rHcYR98k8KX6e30CnniMWvMdo5X8h/YLo75piPly9Bs3rG9aBHwpPi9WSwnssSm/Soo8xAHV46rhKqFfgEOVuodiFUZ3zkgWQ1YmHlc9XisJjYEAcJ87p+K4C+yqXlhMXNXvh0jYjO/PQQbqSw46abus61Sl9E3ShRx00nZZL8RT+qboo1RGY/ewCShufhryNAP7pjz886VgaV7wpWQ8lZNQaFG7RZQ4LEYlHpUxROLiuGq4487N63s1MWnnTN/vjc+fVD1+KKZLYFsnB2hnocJ6MXF1iNVkLjKI/Uitk7bLeidbat8kfbBdWgbRL8gXKtQsP6kTDQQIddzdkM2+qd5hP3qKQArMcMm4zwu+otLI0Y3bJjukUqWqhjv6jZJFyp0zqarHRznExNXR0hpD6kJqGcRvTa2TtssahKX2TdKH1Dppu6xJASXVp/RN0TdIH1TrUsfdDbHre9T/2jfVJVVSnCKw1Vi0BV/jTn9vKraKmypufHZPM248dV05I80yAUNVw42fNakq75A7Z5RDIHZLyeuRaRyyery+VaVEtC067hyMO0yVT6HdhdplqOrMfbXUMtB35aCTtsv6VAkBLoV0Yl7NkL4p6nhqnbRd1mArtW+SPkw6YSP6aR2hpA1AOgmlj2bflId/Hju2bcDXuNPfVcFeE7+eo5IOqtCsfKs+EheVx6SjipTL9exqVbtjqNkU6dshquFKiNOq8g6xc0a5ApK5aGwVp1T9LFVuV+h3iOrxmuhUHV3ASqVFNAbaTRhzGXQ0h/L/VN+sr91DqWUgXchBJ22X9UkGYjVUlFJ1BZXvOKRvis41tU7aLmsQnto3SR+mVfK/VijDpB2WfWyCsm/Kwz9PBNVtwNe0099VDVZnBqqWUh9NRvWAUCtLz1fxUtVE0UHRAmRDVMON4GutSv5D5DoJhOr4Dx2MLBbu3eGMRiXXD1FBX8VrdVahjk+KBQIFBHWMj8CWjosRAO+T9UotA+lCDjppu6wXfWLCVaVeizDV01M5Dx2WrYmtb98U/V1qnbRd1oW1U/umCL4mnbCh0wz6zo+2b8rDP3cCvlKf/h6rQwt0xB18KhaouihiXYYs55C6Kq/qqKkgX2QZldyrjQ/KI9AxFX03sWvKW1AB1XgsisZAtbz6PDi9+V2pZaC+5KCTtktILYOol6l10nZZM/+pfVPTN4w7YWOI0wzsm/Lwz52ALw3mM6vSEilOf48fcJ1QgO5VVZjhqLCq1c4Rhdz6PAtsVICpq/Lq/TqwXI5GQFB5VzrWSezfp/pGXuH5ymcQZR6r14tx03+reOgQ1eNzkIFEkVonbZe1k03tm6QLOeik7bLOtUrpm6ILTn2agX1Tev/cCfiKaD7F6e/ND1Cyog4FFuBQfodyPcSG9ZVbNEl4cvj3CflnKSr5x2RiHdAsxkubHAR6dGD3UE0bHRTikfzFgomBEBAeioXMQQaSdWqdlC5udLvMQQYRgGlnne1yY8sg+mD5KJU3UNHvFCds2Del989j5+M2OV/NBwx9+vto59VvxfZ1RMY3EhxEOhS4meU9iu3r3DzlvZ08yw0dX6Ocr+uGBFMV3O1js8W0LqeWQVyYpNZJ22VdT0lHOCkHTCc79JHMPE0f9ffUOmm7rPNRU/umWXSl72tymC9T22UOMthqnOcFX30ri59vCVgCloAlYAlYApbAupSAwde6HFZ/lCVgCVgCloAlYAnkKgGDr1xHxv2yBCwBS8ASsAQsgXUpAYOvdTms/ihLwBKwBCwBS8ASyFUCBl+5joz7ZQlYApaAJWAJWALrUgIGX+tyWP1RloAlYAlYApaAJZCrBAy+ch0Z98sSsAQsAUvAErAE1qUEDL7W5bD6oywBS8ASsAQsAUsgVwkYfOU6Mu6XJWAJWAKWgCVgCaxLCRh8rcth9UdZApaAJWAJWAKWQK4SMPjKdWTcL0vAErAELAFLwBJYlxIw+FqXw+qPsgQsAUvAErAELIFcJWDwlevIuF+WgCVgCVgCloAlsC4l8P8BZyeRxPpSCQ8AAAAASUVORK5CYII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105685"/>
              </p:ext>
            </p:extLst>
          </p:nvPr>
        </p:nvGraphicFramePr>
        <p:xfrm>
          <a:off x="590996" y="603820"/>
          <a:ext cx="8419156" cy="4260276"/>
        </p:xfrm>
        <a:graphic>
          <a:graphicData uri="http://schemas.openxmlformats.org/drawingml/2006/table">
            <a:tbl>
              <a:tblPr/>
              <a:tblGrid>
                <a:gridCol w="1676748"/>
                <a:gridCol w="736106"/>
                <a:gridCol w="549442"/>
                <a:gridCol w="623279"/>
                <a:gridCol w="732950"/>
                <a:gridCol w="1383442"/>
                <a:gridCol w="776339"/>
                <a:gridCol w="625430"/>
                <a:gridCol w="539078"/>
                <a:gridCol w="776342"/>
              </a:tblGrid>
              <a:tr h="68795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Не соответсвует прикрепление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Числятся умершие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Перестраховались в других регионах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обращались после перестрахования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Не соответсвует прикрепление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Числятся умершие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Перестраховались в других регионах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обращались после перестрахования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Абыйская ЦРБ   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Оймяконская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Айхальская ГБ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2037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Олекминская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Алданская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Оленекская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Аллаиховская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ООО КЛИНИКА ЗДОРОВЬЯ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Амгинская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ООО КЛИНИКА КРИСТАЛЛ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Анабарская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ООО Медклиника Аврора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Булунская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ООО Медлайн-К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Верхневилюйская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ООО МК ЯННАМЕД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Верхнеколымская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ООО МЦ МедЭкспресс+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Верхоянская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Поликлиника №1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5496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1691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Вилюйская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 №3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Горная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СВФУ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1313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ДВОМЦ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2250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Среднеколымская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ЦРБ 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Жиганская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Сунтарская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1321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Кобяйская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Таттинская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Ленская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1625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Томпонская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Мегино-Кангаласская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Усть-Алданская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Медицинский центр г. Якутска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6378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2218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Усть-Майская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Мирнинская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2470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Усть-Янская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Момская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Хангаласская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1387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Намская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1215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Чурапчинская ЦРБ 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НГУЗ Узловая пол. на ст. Беркакит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Эвено-Бытантайская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Нерюнгринская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2296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3148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1463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ЯГБ №2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Нижнеколымская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ЯГБ №3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4887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1416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Нюрбинская ЦРБ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445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РС(Я)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51580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15349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20697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6762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2195736" y="248205"/>
            <a:ext cx="4704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Несоответствие данных по прикреплению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437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7169" y="-11217"/>
            <a:ext cx="467544" cy="5143500"/>
          </a:xfrm>
          <a:prstGeom prst="rect">
            <a:avLst/>
          </a:prstGeom>
          <a:gradFill>
            <a:gsLst>
              <a:gs pos="0">
                <a:srgbClr val="B4DCEA"/>
              </a:gs>
              <a:gs pos="0">
                <a:schemeClr val="tx2">
                  <a:lumMod val="20000"/>
                  <a:lumOff val="80000"/>
                </a:schemeClr>
              </a:gs>
              <a:gs pos="0">
                <a:srgbClr val="A6DFE2">
                  <a:alpha val="72000"/>
                </a:srgbClr>
              </a:gs>
              <a:gs pos="100000">
                <a:schemeClr val="bg1">
                  <a:lumMod val="75000"/>
                </a:schemeClr>
              </a:gs>
              <a:gs pos="0">
                <a:schemeClr val="bg2">
                  <a:lumMod val="9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solidFill>
              <a:schemeClr val="bg1"/>
            </a:solidFill>
          </a:ln>
          <a:effectLst>
            <a:reflection endPos="0" dist="508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Полис ОМС</a:t>
            </a:r>
            <a:endParaRPr lang="ru-RU" dirty="0"/>
          </a:p>
        </p:txBody>
      </p:sp>
      <p:sp>
        <p:nvSpPr>
          <p:cNvPr id="2" name="AutoShape 6" descr="https://globalcdh.org/files/bash/bash-and-its-exclamation-mark-command-preview-actual-command-before-executing-i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8" descr="https://globalcdh.org/files/bash/bash-and-its-exclamation-mark-command-preview-actual-command-before-executing-it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2" descr="data:image/png;base64,iVBORw0KGgoAAAANSUhEUgAAAl8AAAEvCAYAAAB7daRBAAAAAXNSR0IArs4c6QAAIABJREFUeF7tnQe8dUV19v/7hdcCWEAp9hqjQGyIvWH7YgHFgD2gsceaRMUW4xeVCNZP1FgjGEs0GI1o7AV7QxEjNqwoIFJUUKS9+9sPe4a733PPuefsc/beM+feZ36/+3vh3l1mr1lrzTPPWrOmwM0SsAQsAUvAErAELAFLYDAJFBPetBfwOWC78PdnA4cBRwEHAfH/9edFfjfYh/pFloAlYAlYApaAJWAJ5CCBSeDrrsA3gHMB/fc5wNWBA4CDgSOAIxf83XE5CMB9sAQsAUvAErAELAFLYEgJTAJfzT48AXgH8CTgROAYYF9g93DRvL8Tk+ZmCVgCloAlYAlYApbAhpLANPB1NWAf4F0hvHj0CPgSAJv3dwZfG0rV/LGWgCVgCVgCloAlIAlMA18x5KgQ4SEdMV/7A7cCXtdyCHYNOWg/bXlfl5erD2cBF3b50JbP2gzsBPy65X1dXr5jkIHC0imaZbAi9dQ6uQOg8Tg7hSKEd1oGtSBsl5ZBNEPbJeQig9OAU0f94zTwFUOOmmQVauwi5+u1IYz5zZbOWizc9sBJLe/r8nL14Uzggi4f2vJZl6ly7q4ybjBbPmeRy/V+yUC5gCmaZbAi9dQ6eQVA4yG7SNUsg1rytkvLINqg7RJykcHpFXl1Xhvw1Qw5xvsW2dk47t42zlr9EZL9UZubOr5Wmw7OyAB8XRU4peNva/O4HJz8RpdBHK/UOpmDg7MM8gFfG90utRBJLQNpg+0ycxlMY77aTMh9X2vwVUs4B+M2+Eq/wjb4WvE4Bl8GX1Eb7JtqSRh8ZS4Dg692kDG1kzf4MgAd1djUOmknn4eTzyXsmJr1Mfgy+Mop9DrRPxt8GXy1k4BX2LmssM18mfkatV0Dj/SMdA6RCTNfSwBADb7aQY/ULIOZLzNfZr5W22xqu8yB/TPz5YVh0zJy0EnbZV2cfmyeuMGXwVc7CdjBmfnaWmPs5B12jBqRA+tj9m8JWJ95Jp057snaNxl8tRvR1EjezJeZLzNfZr4meS0DD4cdo25kDTzaTbtzX521DAy+2o2rwZeZLzNfZr5GvUYOTt5hR/smhx2XyDcZfBl8tZOAHZzB1xI5uHmUe457DL7MSOcUelVfctDJ1GRF1jIw+GrnaVMrk8OOdvIOOzrs6LDjZL/t0Gstm6yBR7tpd+6rs5aBwVe7cTX4MvNl5svMl8OO4/2mE+7zKIJt8LUEANTgy+CrnQQMvgy+DL4Mvgy+JvnNHACowZfB1zzz+sR7fLyQQ25ROXJwcKnDG1EWqdnYrKn9Tj3Q5IflIAP1LrVO2i7NfDWtxL7Jdb46c8GplUkfYgdnGdjBbW3Sqe3S4MsLw5wWhma+zHx1Bnr0IDNfdnA5ObjULIOZrxX3YvDldIBc0gFyWBwbfBl8GXx1KgGDL4Ov1Qpl4LEGtd+D/Y17pJkv+6acfJPBl8FXp67PzJcdXE4OzszXEji4Tj3Q5IcZfNk35eSbDL6WwDd5t2M775yaZVBvc6C1UwMPy8Aht6blprZLgy+DL4Mvs/Lj0IQP1m6HsSZendrJG3zZyY8qZ2qdzAF4WAa1VnhRZBlE/2C7zLzQrJmvdqgstZM3+DL4MvjyCnuS1zL4MviihBdvgX1/D5/cEf6h3RTX6dWp58usAajBVztdS61MBl8GXwZfBl8GX5P99roDoCVcDrhJ2PF/JeCKQPx3R0A/Vwa2BTYBd78Ijt0W7lKlqRwKfA04AzgN+FUBf2o37c19der50uBr7qHb+kYn3Bt45JRXkdrJR1nYwXm3Y9SF1DrpXMwFc3JL2B24BXAzYI8Auq7XmAp/A/wu/PwWaP6cD9y8Alv32QI/2gR/FkDX5YHtG8/Q/acGMBafpX/PBI4HvlnAyR3M2/ZNLrLagRrVj0itTGa+DEDNfJn5MvO1DpivEgSqbgncDtgb2CuApHOArwP/C/wA+C7wvQJOn2UmK+HIEvb9I3x8B3hovKf6/XUDe3aNMJddFdgpsGhi0gTebx+uF8gTY/YtgTHg2ALOmuX9jWtSz5dmvloO2KTLzXwZeJj5MvAY5x/s5GupmPlKLIPfwF0Phd+8qgZMl7ayDhXeJgCtWwP62Rk4LwAtAR2BnG8U8KMO5sy5gUdZM2+3DWDwL0Jf1aVPA/8BvG9GIGa7NPPVgSqb+WoK0U4+sZP36nIrm7aTN/iKCpHMN5XwxQZz9FLgwhA+vClwHWBLYLO+GlglAa7vFvXvu25zg6/RjpSwGbgX8LCKCbt/KHf0b8onK+AXa3Tcdmnw1Zlep1YmfYjzKiyDpkKn1snOnPwCVmoZGHwtDL7KujTBdiH0pxwp/Xf8Ud6U/lv/xh9dI93bFbg2sGdDhy8CBLLEgJ0YWK2vD5js3otdlvW3H0i9i1Kg8k1Vkv8/F/CrMfZruzT4WsCtb31ramUy+KrHwwB0RS9T62QvTr6lxVoGBl8zga9yJYn9BsANgfjvtdbQOYUGR3/+CJxLnYelXYS/Bp5WAkV9DvHBBby9pR53eXnvdlkxffcEnh1Cqf9UwMtGPsB2uQD4OgQQfSoBHwYcBRzU+H/JepHftVE253wZeER9Mfgy+DL7t9p7Jgu5ha4kt8t3ws0fDj+umJlzynqH390DOLhVyGPaoZq/VGrh+9Vc9hPgpPCjewSm/tD8KUAga6ZWwnXOh7/6Npx2G3jXTDf1d1Hv4Ct2vYRHVKUuXh2A6GOLOvyqZvA1J/gS8Lp3lQB4v6CU+1bx6gOE6KvEziOAI4Nw5/3dcS31zuDL4Mvga7XR2MHZyc/E+rT0t/Ncngx8lTXIEuDZ5SL4zrbwnapswgNC7atvhxwrhQG/WsAP5/m4Ge9JJoOR/g0GvvTest488JpqV+aDK/D6TCXmvwx2fVa9Y/OCGWXX9WWDymBC51sfL6Qtr0qoEy2r4mza+SDGS7HrYwABMdUjUZv3d2LS2jSDL4Mvgy+Dr3E+wwC0lsqGZb5KeDNw1y2w86a6AOm7qxpZ76kS4D9e1CHDodqGBF9RuGVNzoiYuaRdAIddto6cpWhLCb7Eel0TeE61HfZ1AWAJbB09Ar4W+Z3B13zqmINxb1gn3xiy1DKIXTHwMPMVdSG1Tg7umwLjIqblaRLCRXDSJrjCNnUCfIo2uAwmfGQy4FHWYd+rXAi/2Ba23bRC1Aw9Hslk0PjQ1syXwNe8jJbeO+1eVe99ZcuR2C3sQtHApmpi31QFOBWNqu+WccvJqkJxqqbCfJKBciRSNMtgReqpdVI5NBqPtgUYu9Qby6CW5oaxywNh85Hw1O3gkIvgq6fBK64A1z4fbn4SHHMH+EyXCtbiWTn4JnU3mV2eD2/YXCfj73IxfH9zXUA2RUsmg8bHRt+kkwi2apPOdlRYUVtJle/1pACmdOO8+V1Cf/He11e1T94PnNByNLSdV1t9f9ryvi4vFwAU+FL9llRNNVcEvrTDJlXTWWKSQSrwZRmsjHxqnZSD03icnUoZAcugFv6GsMuvw51uAS/fAhd+C555G/hyQ/c2hAxmsLVkdvkc2PEJsN95cL0bwcNOgcOvCW+Zoc9dX5JMBo0PkW8SUbLqdIK1DtaOuxi1XVZxXLVFdjaOu7eNsJ3zVUsrB1p7w4U3xihqahnELjns6LBj1IXUOtmrbyrrxbfSYPavPviF2vhVwMUjtrmuZdBiwswi5HY63GBn+ER1TNJDi5p0GbJlIYOQN78qWrYW+BpSSLO8y+DL4CvqSa9OfhZlzCC52eBrZaAMQGtZrFvgEY68Uc7xL7WjrpjM/K9bGczol+Jl2QCPEu4bNkDctYCvtPyORS7PRgbjUpUMvtoNbWonb+bLAHRUY1PrZNYOrp15z311DjJYl+CrhE2hruTzVEm9Sj05vLikssHEZvBViyYHnbzUN5Xw1KpTYitvX9Q11oZoWclg9IMNvtqpQOqJzuDL4Mvga7XNprbLHJz8ugNf4TBqhaquq5zhAr41g7s2+MoQfKlLVdj48FB7bc9imE1rOdhl692OM+j44Jc47GjgEZXOYccV8zPwcM5X1IZ1AzzK+tifj1Ef3LxfMfvmnnUjgwVn2OyAR3nJyUuXVL//dAHPX/D7Zrk9Oxk0O23ma5YhzGeiM/NlAGrmy8zXJK+1LoBHCXcLO+L/pzr65xFjkurX8trrQgbtpqWxV2cJPEr484r9Oh64VVEfOt5ny1IG8YMNvtoNfWqWweDL4Mvgy+Br3YKvsj6a5l+q8iUvqXK7/qmde77kaoOvWmjZAo8SXhKOLty7JbBuqw7ZykAfYvDVbjgNvmp52cGll0HU3NQ6mbWDa2fec1+dgwyW2i7LuoSOjrR7SGC7/mPO0bBvyh98Xbbasfo94I0FtD3ppo1a5GCXzvlqM2JrXJt6ojPzZebLzJeZr3XFfJX1QuYj4Szh/Qs4dgF/bfCVOfhS90q4a8jpU/L9jxYY77VuNfjqSLBOuDfwiKrkhPsVo0q9IMjawXXke6Y9JgcZLCXzVcKegHK7/qBQVAE/mybsKX83+FoC8BUAmAq436iA2y445pNuz8EuzXx1NLipJzozXwagZr7MfK0L5quE/QCFFz9bHWH3oBY7Gtdy5wZfywO+rgr8sDqy7ykFvLOjObr5GIOvjoRq5svAw8yXgcc4d5J6UZSDk18a5ivkd70UeDrwSuBZBWzpaJ4w+FoS8BXYr+dUpxY8JjBgo0dFLaoSOdilma9FRzHcn9rJm/kyADXzZQC6tMxXCTcB3lclW2sxfVABx3Tkm+NjDL6WC3xdLhwZ9ZwC3tyxLhh8dSRQM18GHma+DDzMfE12qFkDj7JmusR4fSHsaDyto7mh+ZisZdDD9056ZNbAo9npEp4B/B1wnar46kUdyihrGbjURLuRNvNVy8sOLr0Mouam1smsHVw785776hxkkK1dlnAb4P8BNwfEcLxqbklPv9G+aYmYL3W1hMsDvwKeWsA7pg/xzFfkYJcOO848XGtfmHqiU++8088yaGppap3M2sF1ZPfTHpODDLIDXyVcE3hZqN2l8OLTC/jJNGEu+HeDryUDXwGAvQB4eLUB48ZTDk5vox452KXBV5sRW+Pa1BOdwVc9OAagK0qaTCdLeO5FsO/v4FNXHeastq1Ms4T9gf3PgcsX8N4rwH92ZOczPya1DEY6mgx4lPCAi+GBp8MvrwYn6jxG4P5VXpfA1pML+NTMQl3swmQyCN3OwTepK1kDj9EhLmEn4GTgwKIuPdJFy1oGDju2G+JkE12jmzkYtx3cBg47lnD9cDzIay+EL26GO1QhpQ+EWk07VGzH9uFnu8a/+u8rBz3+UxV+Oj/8NP9bv9P/6+e8ahfcH8NP/G/VgiobtvBQ4KILYdttoSjgXe3MeeGrxew8+iL44ra1DBROU+Xu2N/47+i3xm/+U1HXt1qolXU47wUXwR7nwwd3qI/oGayVcCXgpyX8ugob3RDYNhRN/dceEuqnfZd9Uy2hrIHHuEGsiu0eAfx5AfeaNsgz/j1rGRh8zTiK4TKDr1oQdnDpZRA1tzedLOF6wE2rQ45vRl0M88bVTrW/aJrMFvjhJrhRSKL+cQBgAhTnBuCk/27+CHgIiOmIEf1ot9Pof+t3uka5IPo3/rf+f1Pj/QIdv78YttmmBnw6sHfIptX6X2yB72+qZfNzgcFGfyPYnKVPEZBdEECp/m3+t4DopHZdYKctcMYmuA7wniqB+XfAOeHfMyv26QzgN1VNpUv+u4C5kt3LGlxdA9i7AljK5bolNRgXKj5lC2zZBj5SwONm+egerrFvWl7wJd1StfubFvCdDnTD4KsDIeoR3u1YC9LMl2XQNKlOwFcJeo7AjCZUTayqOr1jYKFOqIpgKpT03SrM922xHAWcVMJ7gX3Pg49tBw/oyM5nfkxZ75B61AWwuYS3Xg5ePvPNHV04iwxCQnETaApcNkFnBJ+ybf3o/5v/xv9uAs/mF9wJ2ONC+Nm2sFdIWhYDqclHP7sAKmg5CgYFkH/b+DkbiD/6m3yugFb8kT402/+GAqmfA/5abOiFcNJmeGxR72hM0Qy+lhR8BQD/X1ogFPDYDpTH4KsDIRp8rQjR4MvgayHwVdbsyK3Czy0Ce7FzeOg3gK9UOTvfrIDVcQUIeK3VsnZwHfmeaY9JKoMKAO5eMY3PuBD2PA+OuRK8aFKHS9g1ADGxdvoRINOPQocCV/FHTOLvqx1oZwVAFv8VOBN79s2i/tul7Y1wpcfXDOQp0wTW498NvpYbfN05nPl49aJeCCzSktpl6LgT7hcZwca9nbAMC/YlGfgqYZsqtPOAM2Gvn8IH9oavLfgt896eTAaNDqd28rEra+pkWbMoe1UO7XaNH92jfCQBK4Gsb4V/v1PUoa42LWsH1+ZDFrg2Bxmo+6l10naZx8JQupCDTs41X5Y1w/62YnEmO2sZOOerncedS5navWLq1ckcXAl/A7xhC/yqgO0KeEkw8l+HnSpa8epvW62Ip35R+wuSySAX8BVA1QNOhB0/BO88pM7vUd6NWJDIZikJXGFENeVSCCx/WT9FDbq6aFk7uC4+cIZn5CADg696oAxAaznkoJNzzZdhnnleATeYwfbWuiRrGRh8tRvduZSp3SumXj0Y8CjrXBHlkygHSIm1ooTFpMSmQ1FPD6EKOb3dwh+UPKyieUpAFqvypRCm+NnUr5vtgsFksEZ3kjr5Et6oPBuxkSWctKkGvBojJacLiCl8+NUg+y8Vdaioj5a1g+vjg8c8MwcZGHgYfDVVMwednGu+LOt8yFNV92vBshNZy8Dgq513nkuZ2r1i6tW9AY+ynrjvCtwduGfY2aZdVgJQXw87uZ4GbNb2+s1wx9HelqBEX+WSRDAmwLZPYGAEEJRPJPZFzxMDo7yStq03GbToyCDgK5yF92fUu8z0r360ItQON51GfJ6MuKgriAtwfVvJ8C2+Y9FLs3Zwi37cjPfnIAODL4OvdQG+9BFlHVXZe8GyEznYpXO+ZnSi0y5bl+CrYk4eUe1gO7gqF3CPIAABpI/rp4AvNoWicNfn4DZ3qQHZJaGuWVrY8SUWLYKx24f7tKX42FCq4NNFvR1+Wls34CsUFxSQij8CVgJaKt9wCcAKTbsNBaq+D4hBFKA9UH+7EF55GfiHaULr6e9ZO7ievnn0sTnIwODL4Gs9gS/tsP1lVTblJkXt8+ZpOdilwdc8IzfmnnUDvkK9HtXieVTY/aQClUcDnyymg6pOWJ8S7hbA2F0C4yaRC4x9EviEQFlRF9rcqv0W7vHqqm7RC4ev63RJP0rY7QS49c3gM7MA0MBeqWbWnzdAloCVficHoaZaWAJV+lGhTtXMUlj3x0Udvl3VStjjvbDLg2uA3DZRviOTWN7ckq4EkEl+jcGXwde6AV/Bz+rEChXuffKctmrwNafgRm9zna9aIguxPiU8uIqnPz4wJ5rk31AVSXx7Udf7mbV1Ar5GX1bWYUwBMjFwYsnUBEKULK4dMD+otr0r7LlH+Nv9C/jgrJ3u4rqyPjblv/WsLXD8ppoxVJhVpRokF9VTUimHyGBdq/FeyVvHrUSQdem/lYNREcx5WuoFQdYObh6BznFPDjIw+DL4Wm/gS1ESHTWkshPzpKfkYJdzMV/anq7ieWoSwnHVSv2oavI4qCq8+Oyq+vRh4W+L/K6NnzP4mhN8hZCfANezQnL8fwBvXaAQYi/gq6kMZV0vSIU+tXtPFbQFuFRlXXog9unioj6GRuBMuWQCj7EWkQpELtKURhVrH10R0I/qIOlfgSkBYJXdaLZY/0gbELTZQIBRQEuhwp8U9bllfTSDr7pArMDrRmb/DL4MvtYV+Ap+XuktIgd0dFfbtrTg6wlV7sk7wjEh+uh9gQNCbpDOYDpSiHSB3wnMtWkGXy3BV1mHtP62Co0pH0hn4r2mqnb9+g6K1/UOviYpRsXcfU95UkW9E/NNIQdKQEl9igUitXFgkbYlFJjUaisWmlRYUP+t43WeWMJvSjh3E9xmxjy1Rfqz1r0GHgZfUT+S2WXowEKsfEcGYhnUgswaeMw61iEf+dACrj3rPY3rspbBpN2OkfXSalLsg7Z9HhKOGDkmADExEmpKBJ7nd5E5m1WmBl8zgq+yZm109MpTAiNwWAFvnVXQM1yXzMFVJRaudh4ceDycentQTsDgTblqp8FeX4QPHFAzXCmbwZfBl8HXigUm800ZAdB1A770ITozVARCAe9u6WiXEnzFbxQI06R97+osspeGhOwm0BIAU5L2PL8z+GqpSdOMO4CuZ1Tht6eGpG2tGC7JT+q42cGlL+YYh9Tgy+DL4Mvga9TFZw082sxHZU38PKioT+po07KWwSx1vhR+VE0mJUHPy3JJYPHe+4dikAqBtWk6k0x5QMqjSdVURFR5RalyS/TdovaV4H1aFMLT4QovgCdeGZ5wEZx0Ehy+e71jsK+m90sGi+ZWzdu/VTKY90EL3JdaBrHrqXVSdd00Hn2farDWUFkGtXRS66Ttcox/XsDHLHLrurHLx8H2b4ATT4SD94TPthBKLjJQ+STlAm/VZgFfOqT19eEQ3i5yvl5b1e54T3VG4PEthKhL5WAFvpRgnaop9KlK4anBl5inU18JV3wMPGkH+NuL4cenwaHXqutz9d1ycPKXyKDvD13j+allELuWWidzcHCWQT7ga6PbpQBoahlIG9aVXZ4LL7gs3G5zHYWbteUiAwGvVdUEJoEv0XwKM6ppa73CimqL7Gwcd++sQtR1Gz7nqzpK5kUlPPCPcPL2dbmCh4Tw4osWPIahzTjoWocd08sgjpnDjg47Rl2wXaa3yxw2HUgfsg65tZ1wQkqNcr/uUVW913F1s7SsZTAL8zXLRw5xzYYGX2VNZ59zMXx5m7oGlhTxsQV8dAjhj7zDTj69kzf4WlFKA9BaFrZLyyBaRdbAY545q9q9/wrgdgXE01GmPSZrGRh8TRu+rf8+uJMPZyUqT05HAP2lDlHeAttuU9fpenG77nd2tZ18eidv8GXwNWrQtsv0dmnmqye7LEF534r4PLKoU5emNYOvaRKa8e8bhvkq6zCKwr33rQ5Lvl8ocKuyClcs4Z6/h59XFT9fWNRV31M0O/n0Tt7gqycnP4dB5eDkzXyZ/Wuqbg462TlZURUMV5WEhwE3Luoj2dZqWcvAzFc7T9u5Mun14XBlnW+ocOL/CVXdv1xVdRfgel8Bv2h0M4eVlcGXwVdUyawdXDvznvvqHGRg8GXwtRHAl04a0TFtH6vOvNW5xAZfc7ut2W9cN8xXWVdnj4dJ76OT24MYBLjeD7yzqHO6xjWDrwXPt5xd5da8MjUANfNl5mtUQVPrpH1THr5JepHDgqAvskIEhXKd9y/gA2t46axlYOar3Uw8lzKFvC0pzN2Be1bHNt2wOjHgvOq/v1gdcH1s+PfL4azCaT2yg8vDwaWe6Ay+DL4MvlZ7y9R2mYN/XtfgSx9XgkpWPTyEH389YdI0+JqGJmb8+1IxX4HdknLoTEyxW2oqfKoicZ8tauA1T8vBuO3gHHaMupu1g5vHwOa4JwcZqNu2S8tgQ9hlCZcDTlDdz2Jy7a8c7HIiYWPmq52nncp8lXWC/BOB+1AnBP5XVaD2Q8D/FN1UhDf4MvPV1NqpOtlOxVtfnbWDa/01892QgwwMvuqxMwCt5ZCDTvbqm0q4dXX04Ver016eUMAbx5hu1jIw+GrnbCcqUwl/WVXgf1l11uWegd06UpX8ZwwltumFwZfBl8HX1hbTq5OfwThzcPIGHgZfTVXNQSd7t8sS/qn66BdWedJ/VsBJI7aatQwMvmbwrI1LVilTCC8q/nxgtVvxU8BzivoszL6awZfBl8GXwdc4/2LWx8xX1IusgUeXk2MJXwOuDNy5aJx5nDv7Z/DVTgu2Al8l3DXsTtwWeHJRH7/UdzP4Mvgy+DL4Mvga72kNQGu5bCTwpXxwbVy7OAAwHWSdvQwMvtpBpUvBVwmqOq9trioPccAapSHavWH61QZfBl8GXwZfBl8GX2vNFhsGfEkIJewW0n22qIxTAQJgWcvA4Gs62Fk10ZVwy+qAzy8An1MV+qIuGzFUM/gy+DL4Mvgy+DL4MvhqSCAAsM+EX92hgAup54ozh5qcx7zHux07Ev7VvweXuXEdY/5qUZeRGLoZfBl8GXwZfBl8GXwZfI1IoISdAwO26xb40x/go1eExww9SZdwHRWB/QVc6Vx42x5bn1JzSXfMfLUblatvgQ8WsD2wd0elI9r1wMBD8jIAXdGa3ncUTVHQrKn9tsY15/U5yEBdd76TZRBVOAedTOKbSthfJZ5KOLUqQaF8sLsVEBmxOU189ttCUfW3V+Wlbn0hXLQJPr8t/PXoEwy+ZpcpP4cXXBueWdXtulUBP2hxa5eXGngYfJn5MvNl5svMl5mvMRIIG+E+swV+tgmuCxwDPDrkgS08Fwd27XoqbxFOq7kRNdMlsLkrsF18ySnw0qvBvpvqElRbNYOvGYairA+73r+ER2yBo7eFR85wW1+XGHwZfBl8GXwZfBl8GXxNkEAJr9oC+10MZ26GvakLnB9awL/MOjGXsFc4d/nGwB4BaAl0KfKldlY45PvH1VFHP6qKq+uYI/2cFo4+eqouugAOvSw8z+BrVsk3rivrKvVC0De9GD62Ldx3jsd0dYvBl8GXwZfBl8GXwZfB19qz6iWh17Le9fg06tyvHaoj/44DTqxqc343HFG0GRB7dW3gmmGuv0V49Nnh2u9TR7t+Gn5OKuB3a72+hKv8Pez2qhqYXWDwNQcEKutzGK99AZy1Gf6wCW4/x2O6usXgy+DL4Mvgy+DL4Mvgawbw1dztWNbEiX4Erq4FXAM4h7o6/skVQPtlAFffqaJd3x4p2jrPHO7djvNILd5TwqGqXL8FTr0IXnNZeOkiz1vwXoMvgy+DL4Mvgy+DL4OvluBrwbl3ntsNvuaRWgN8CWztX8A+VSX7M8ZRiIs8v+W9Bl8JLOywAAAgAElEQVQGXwZfBl8GXwZfBl8GXy3hw3yXa8uo4rWKnw7WStgUkuheXMB/GnxdInpvaU8vg2gDSbZzNwxww25pz0wGtst6QOybajnYLjOXgXc7ToFxIUb8fmDnUN/LzJcdXA5O3uBrxXYNQA08ojYYfBl8RV3IGoAafE0HX0frkgIOCHU8DL4Mvgy+Vuwmawc3EEWegwxy0EmnROSREmHmawkAqMHXGt65qhVyJeoDOpXv9WGDr0uF5dVlegBq5svM16j3sl2mt8scAKjBl8FXp+vOwXO+yro2yPNVtbYAnZaeOrwhgeZg3Hby6Z28wZfBl8HX6inGvmkJgEenyGDyw3JgpL3bcZ7BLuuiau8v4NnhfoMv55bkklti8GXwZfBl8DVpassaeMwzH89xT9YymBZ2VHl9HaXzlPDhRwEHUYORwzr4XRt5Dsp8lXDLUAn3ugU61vGSZvBl8GXwtbXVZu3g2jiYBa7NQQbqvlkfyyCqcQ46mXq+zFoGa4EvgZ2vAJ+tKr4eXAGRfamTzvXfR1Ql+I8MYGTe36nEf5s2NPjSN96ygDs0OplamdQVhx0tg6bdpNbJrB1cGwezwLU5yMDgywvDpgrnoJP2TWsQNmuBrxcBXwPuFZivQ8IZRzohXEBs9zDSOiNpnt9F5mxWnzcY+CpBZz0p0f4ZBbzF4GvVEHmFnX6FHQfFDi49I53DRGfwZfBl8LVErPwk8CVwpXZKI+yokKPKLjSBlgDYPL/bEzh8VtQVrhP40mniOoOp13Y+7HcZeM/xsMst6nOfcpnozHzVI2H2Lx+dzAF4GIAaeESL8MKwloTtMi8ZnDcKWsaBL1WR/xBwl8bFMeF8XpZLj4r37l89/1ZV0dLXtURQu1aAbbtw6GXLW9td/ns4YhNccYc6xNps6sNZwIXtntjp1WLldgpV9zt9cIuH7RhkcG6Le7q81DJYkWZqnZS/0Hic3eUAt3yWZVALzHZpGUTTsV3WJ+Lk4JtOA06dBXw1r2km3HeV8/VaQCzaN1s62EGYr7fB5kfC6RfCUy8D/z7Sx9QrbHXHrI9l0FTL1DrpFXYeK2zphFkfyyD6BttlHnYp//zrcedBe7fjCLoqYb8QSr1KsXXIUVemnugMvurxMgBd0dvUOmknn4eTN/iqbcIAtJaD7TJzGUwDXy3JqV4vHyThvoS3i74v6k0Foy31RGfgYfCVm07ayefh5A08DL6avsF2mYddusjqLLAw7HI8E3hyUYOw3CY6gy+Dr9x00k4+Dydv8GXwZfC1tXfM2jeZ+WoMVgn3A/5L1PWYkKOuNPNlBxc1JnV4I/YjtU5m7eBmWXR1cE0OMjD4sm8y+DL46sCdrX5E72HHst4IIOAlEDaupZ7ozHyZ+TLzlR8jbfBlu4xamUM+qvqSg06mni+zloGZr2AyjZDjU4oahBl8TcbQqVmfHBxcahmY+VrRTzt5sz65MNI5+CaDr1obDL464sF6Zb5KuA/wgTVCjvqM1E7ezJdX2Ga+zHxNcqmpFwQ5AA/LYAmAR0eYYNpjDL6mSWjGv/cNvt5WFX7deY2Qo8HXykDZwaXf0m7my8zXqOu0Xaa3yxwAaPasz4xz/qKXGXwtKsFwf2/gqwSFX1Wh+2lrhBwNvgy+mqqceqIz+DL4MvhaPbmktkuDL9tlUytdamItAFjCbasDxL8U6nv9bo1rHXashWMHl14GBl928gZfBl+TpqusWZ+OCJlpj8laBk64B0p4EXD3Am4/ZTQNvgy+ooqkBqAGXwZfBl8GXwZfkydtg69p8HTGv/cZdjxOyfZFDcLWagZfBl8GX1tbSNYObkbfsuhlOcjAjLR9U1OPc9DJ1PNl1jLY8MxXCVcFfgPcqjpSSCDM4Gv6VJSa9ckhryK1DMx8mfky82Xmy8yXma/pM/aCV/TCfJXwKODwAnaeoX+pkby6aOBhGTRVNbVOZr26nMGmu7gkBxmY+TLzZeZriVh5M1/wn8AfCnjkDF449URn8FUPkgGoWR8DULM+41x2akY6B98kueSwIEg9X2Ytgw0NvqpE+22A3wOPKuC9Bl8zSMCryyik1E7eYUcDUIcdDUAddnTYceaJe94LOw87lnBX4NMzlJjIZaIz62Pma9R+vLpMf/JEDitshx29MHTY0WHHefHVmvf1Ab4OB25XwJ1m7HHqic7gy+DL4Gu1saa2S4Mv22XUSocdzUg3PZSLrI4DVyX8L/CuAg41+JpRAl5dOuy4RKvLVlo9/8UGXwZfBl9eFI3zIAZfo1Ip61DFr4BbFHD8jH439QrbzJedvJkvO/lJ7ip1HmIOrI9lUGtHDguC1PNl1jLYsAn3JTwaeHkBO84IvHRZamUy+DL4Mvgy+DL4muy0Db4MvqJ2GHy1ADdrXdppzlcJ/w5croADW/TP4MthR4cdHXYcdRk5OHn1ycDDMlgK4NFizl3k0hzs0mHHMWHHU4EXV8VVX9didA2+DL4Mvgy+DL7GO02HHfOoQeiw4xKwfxsy7FjC9YEfA3sUcKLBVwsJGHwZfBl8GXwZfE1ymjkAUIMvg6/Wk/ogYccS/qZKSHxFy3wv9c3Ml8GXwZfBl8GXwZfB1/TpPfV86bDj9DGa6YrOcr5KOAq4fMV6PWimN69clFqZ1JMcVlbOLUmfWxK1MrVOZu3gWtr3vJfnIAP13XZpGUQdzkEn7ZvWIGw2athR+V7/XMC/tvS2qZXJ4KseMAPQfBYEdvJ5bOs3+DIr35zObJd52GXrhPu9gM8B2wHPrliiw8KoijE6qMPftcE+nTBfFet1veobfgLsXsD32nTAYcdLpeUVdvoVtpkvA9BR92W7TG+XOSwMpRcGX5nLYBLzJaBzThjAlwJPAvYBDgAOrujtI4AjAxiZ93fHtQQ+XYGvRwKvmiPfS9018+XVZVTb1BOdwZfBl8HX6kkktV0afNkum1rZmvmKN4sBE4L+LHAI9c7AY4B9xRyFi+b9XWTTZsVgXYEvgUbV93rIrC9uXGfwZfBl8LW14XiFnccK22FH+yaHHZfIN62V8yWwJdbr7YHtUsjx6BHwJQA27+9SgS/le/3fAt5g8DWHBOzgDL6WyMHNreHtbswBgBp82TcZfC2Rb5qWcC+26d3AQ0Ou17wsl0TSvPdmwCvb+Td2A7YP9bla3lpf/iW49u3geyfCLfaAH87xEMnjTOCCOe7t6hbR2qLWBSJTtZ2CDM5N1AHLYEXwqXVyh7AB4qxEuqDXWga18G2XlkE0Q9sl5CSD3476x2ngS51Xwr0YsK5yvl4PvB84oaWz3jVsAPhpy/suvfyH8IAbwKHbrIRM2z5KAFDg68K2N3Z4/eYAvk7r8JltH6XzMCWDVODLMlgZsdQ6KR+h8Ti7rRJ1eL1lUAvTdmkZNMGX7TIP3ySi5PRZwVfc1fhH4M5VjldMjl/q3Y5lzbbduID7zOn4nfNVC85JrellEFU4tU7mEHKzDGyX0R7sm2pJ2C4zl8E05mtOjNLLbQsn3JfwBeCT1Ue/cM4epnby6nYOu2ns4Ay+ognZyefh5L0oMgBtTmu2yzzscu7djnNilF5uWwh8lbAphMkOLODDc/bQ4MsOLpcVtpmvFSNObZc5THQGX/ZNBl9bT+w52KXBVwlK8j8e2LmAMwy+5pSAHZzB1xI5uIW0fPabc3DyBl/2TQZfS+SbNkzYsYTHVjv0nlvUFe7nbalX2A471iPn0KtZn6YNp7ZLgy/bZdTHHHyT+pKDTtoufbYjlPDmqrzFFasjhR48L/JyhftLJeecL+d8RWWwk89jojPzZebLzJeZrwXgzeRbF835Usjx3wt4xQK9S43kzfp4hT2qvql10uDL4Csn1scLw3o0bJeZy2BDhB3LutbHn1SrrKgPDJ+3pZ7oDL4Mvgy+VltvarvMYaIz82Xmy8yXma95sc2a983NfJWgMyq/oQr5Bah22bwttZM3+DL4Mvgy+Jrkv8z6pE8HcM7Xinamni9zWBRt7N2OJTwaeE4BN5wXdYX7UiuTwZfBl8GXwZfB12RHbgBayyZr4LHgPDzr7VnLYKOEHY/Q+W8FHDDrqE24zuDL1H5UjdROPvYjtU5m7eAWtPdZb89BBuprap3MgfWxDAy+ot3mYJcbnvn6PPDxAl40qzc1+FpTUnZw6Sc6gy+HN0aN1HaZ3i5zAKBmvpYAgG4U5kt5Xg8u4BiDrwUlYObLzNfWKpT16rITbZ/+kBxkYObLvqmpqTnopFn5jVznq4QbACcB1yngF9P96JpXpFYmdS6HlZVX2OlX2Ga+zHyZ+Vrtru2bloD1WXAenvX2rAHoume+Svgr4C0F7DjriK1xncGXV5dmvsx8jbqIHJy8mS/7JjNfS+SbNgL4Up7XHQvYx+CrAwnYwRl8LZGD60zj136QwVctH7PyechAY5GDTqYmK7KWwUYAX8rz+nEBT+/AEadWJjs4O/lRNU6tk1k7uA5sfpZH5CADM19eGJr5WqKF4UYAXycD/1jAkbN40SnXpJ7oDL4Mvgy+Vhtpars0+LJdRq3Mgf0z81WPRg52uTFLTZSwPXAucKsCjjP46kACXl1GIaZO7I39MPBYY0dRZxq/9oNycPJmvuybzHyZ+erF5bU+XqiEOwKq8XXZAi7ooFepJzozX15hm/ky8zXJlaVeEOTA+lgGS8D6dDAXz/KIHBZFG5b5ejzwzA6OFcqFZTD4Mvgy+DL4MviaPPUafBl8Re0w+JoFos5wzTzM12uAaxfwgBmeP8slZr5M7TvsuETU/ixG3cE1OTh5hx3tmxx2XCLftK4T7kv4NPDlAp7XgYPVIwy+7OAMvpbIwXVk99MeY/BlRjrqSA6hV/UlB51MPV9mLYP1Dr5+DTy9gHdP854z/j21MqmbORi3qX1XuF8Kan9Gu170shycvJkvLwzNfC3RwnDdgq8SdgLOBG5WwAmLetdwv8GXHZyZryVycB3Z/bTHGHyZ+TLztdpKUs+XOdjlxku4L+Eu1GHHy3e009FhxxXjMvNl5svM14o95ODkzXx5YWjma4kWhuuZ+frbivl6SgE3mbZsbfH31EjeYUevsEfVNbVO5gA8LAMDj1wY6RzSQiQL22XmMljP4Ot1wC4FHNgCXE27NLWTN/gy+DL4cnhjkp8yI52ekTb4WtHO1PNl1gB0EvhSWYevqEwD8OwqdHdYkOdRwEEd/m4a2Gn+vVWpiRKOBT5TfeAL27xkyrWplcngy+DL4Mvgy+BrsqM2AK1lkzXw6HBOXutRWctgEvh6mIBL+KqPAI8OZRYOAA4GjqA+K1FgZN7ftT3upy34UrL94ws4usOBNvhyeCOX8EbsR2qdzNrBdWj7uTt59c/AwzKIemq7zByAzhJ2jEDrHsCJwDHAvsDuYZTn/V1k02b1jzODrxJ2AVRmYo+i7nNXLfVEZ+bLzJeZLzNfZr7MfE2b0wy+lhx8CfAocf0fAYUcxSI1wZcA2Ly/6xN83TnsdNSZjhdP09IWfzf4MvNl5mtrg7GTz8PJm/myb2papu0yD7ucu9REDD+eChzSEfN1f+CWgI7+adN2Bbavcs5+Mu2mU+DgXeDJ28Le065t+ffdgLPo5pDulq++9HIldKqG2WnzPqCD+/R+HVR+bgfPmucRlsGK1FLr5A6h8K/sIlWzDGrJ2y4tg2iDtkvIRQa/qUis00ed41phR4EttbcD+wDnLJDf1cwNey3wHuD4lp5aDlbg68fT7vsDvHRbuP5l4UHTrm35dzGByiUT8EjVBDyU2yFAnKrl4OQ3ugzi2KfWyRwcnGWQD/ja6HaZg3+WNtgu85GBgNdvZwVfcVdjvH6/EG5cit2OJWiTwHcLeEbH6MRhx1qgTuxNL4Oo2ql10uGNPMIbtkv7puZ0Z7vMwy7nDjt2jF0WelybhPufAS8u4C0LvXH1zaknOvUohzoyBl8GX9E67OTzcPIGXwZfBl9bz9lZ+6ZZdjt2jF/mftxM4Kuswcn5wJ0K+MLcbxt/o8GXHVzUjNQA1MzXio2mtsscnLzBl32TwZfBV8eQp37crODrFsA3gZ0LOKPjnqR28ma+6gE1+2fg0TTt1HZp8GW7jPqYg29SX3LQSdtlXQtVOGRVnvh6ZL4eWhV/fVNRK1/XLbUyGXjYyY/qdGqdtJPPY6Iz82Xmy8yXma+uMU8r5uufgbsXcIceepF6ojP4Mvgy+Fpt2KntMgcAavBl8GXwZfDVA+yZPez4XpXFKOojkbpuqZ28wZfBl8GXwdckv5Y6DzGHkJtlUGtHDguC1PNl1jJYj2HHE4B3FHB418grnGU5Nn7bw7smPdIOzjlfTd2wg1sjr2Igu8zByZv5MvNl5svMVy8ub9aEe+10PLCAD/bQi9QTnZkvM19mvsx8mfma7NzNfJn5itqRw6JoYyTcl3C9cPzQjQr4kcFXDxLw6jIKNbWTj/1IvSDI2sH1ZgH5rbDNfNk3mfnKzy43DPj6S+DDwOYCtvTgeFNPdGa+zHyZ+TLzZebLzNe06c2Loszz3tZVzlcJfwc8poA9pmnmnH83+PLq0szXEq0u57TztrflMNGZ+bJvMvO1RL5pvYGvNwE7FXBAW+854/UGX3ZwBl9L5OBmtOtFLzP4MiMddSiHDVHqSw46mXq+zFoG6w18fR44toDnL+pNJ9yfWpkcdrSTd9jRYUeHHR12nDbFZQ08pnW+o79nLYP1Br7OBJ5awDs7GrzcJjqDL4Ov3HQyawfXkx8YfWwOMnDY0ay8w45LxMqvG/BVws7A6cBeRX22Yx/NzJcdXNQr73asJZED8EhtlznIwODLvsngy+CrD9yz9sHaJdwJ+Bxw2WLMIZYd9Si1kzfzZebLzNdqY05tlwZftsuolc75WrFP2+VGOFi7hMdVJ4c/t4DrdgS0xj0mtTIZfNnJG3wZfE1ycanZ2ByAh2VgRjraRw6LovVf56uEVwE3LuDeBl89SsDUvsOOS0Tt924J+Ux0DjvaNznsuES+aT3lfH0UOLGAv+/R4Zr5soMz+FoiB9ejL8htojP4sm/KTSdTz5dmvjpygGue7VjCz6vK9i8pQLW++mqplclhR4cdHXZ02NFhx8ke3mHHfNjY1POlwVdHSGgi+CpBuQY6UPvOBajWV18ttTIZfBl8GXwZfBl8GXxNm+OyBh7TOt/R37OWwboIO5awF/AN4CoFnNXRwI17jMGXqf2oF6lX2LEfqXUyawfXoy9oPjoHGag/qXXSCfc1EXBV4JSBdG/Sa3LQSfum9b7bsYSHA68u6lpffbbUymTmy8yXmS8zX2a+zHxNm+cMvjKvQbhemK8Xh5Djnadp5IJ/N/gy82Xma2sjspPPw8mb+bJvyo2NTT1fZu2b1gv4eh9wRgGPXxBcTbs9tTKZ+TLzZebLzJeZLzNf0+aqrIHHtM539PesZbBewNf3gTcU8OqOBm3SYwy+vLo082Xma9Q/5ODkzXzZN5n5WiLfNAl87QB8CLgecFvg1PBNRwEHAc8GDuvgd22w0tjdjmGn43nAvQv4eJsHznGtwZcdnMHXEjm4OWx8nlsMvsxIR71xwv2KBaWeL3Owy7kq3AuAvS4ALYGvfYEDgIOrXTVHAEdSZ/LP+7vjWnq5SeDrZsDxwDWK/neYpFYmiSwH4/auqvQ7y6L5pNbJrB1cSx8z7+U5yMDMlxeGZr6WaGG4VthxFHwdogrywDEBiO0evnPe30XmbFaHNwl8aafjmwrYftYHLXBd6onO4Msr7FH1Ta2TOQAPy8DAIxdGOofFsWRhu8xcBm3Al0KOR4+ALwGweX/XFfg6FLhjAX3vdJRCp3byBl8GXwZfq1dPqe0yh4nOzJcBqJkvM19TGbI9gcNbMlBivsRundS8bwt8oIRfbgNPbvm8eS5P7eQNvgy+DL4Mvib5LqcDpE8HMPO1op2p58scFkVRBspL36q1Yb66yvl6PfBB4ISW6GfXCrBtV+Wc/bR530Xw5ZPhDdcDMXN9N/VBFfQv7PtFazx/M7AT8OuEfdgxyODcRH2wDFYEn1onlZ6g8Tg7kS7otZZBLXzbpWUQzdB2CbnI4LTGpsVL3eRa4CvubDy2OrrnfoAm2i52Oz53DtZLHV7FfL0XLnMg/PFPsM/l+z3TMQosNZI382Xmy8yXmS8zX5ORvtm/WjY5sT4XJFqY5SIDESWrZLDUdb5K2Bv4mlZ8Bfx2gAE2+KqFbAeXXga5LAhycXBnjHNwA/iEXCY626V9U1PdbZeZA9BlB1+PqkIeLynqRPghmsGXHVzUs9QA1OBrxeJT22UOE53Bl32TwdfWKCAHu5yrztcQYKbNO1aVmijh5cBNC7hXmwctcG1qJ6+u55DQmRp4WAYGHk0zTm2XOTh5gy+DL4Mvg68F4M3kW8eBr4+q9lgBf9/LG1c/NLWTN/iqx8Tgy+DL4Gu1f/KiKH06QA6+SZqRw4Ig9XyZtQyWPez4S+AFBfybwddAEvDqMgo69UQX+2EHl77+Xg5O3syXfZOZLzNfvQCBrZivsq75pR2YtynqpPshWuqJzqyPma9RPU+tkzkAD8vAwCOXRZGZL7PyM7HyS8t8lXAH4AsqvFrAH4dAXq5wf6mUU7M+OTi41DIw82UnP+r2Uuuk7TKPlAiHHWvLyHphuMzg64nAPxRww4GAl16TeoVt5svMl5mv1Qaf2i5zcPIOO5r9c9jRYcde4NBo2PGNqjdVwAG9vG38Q1M7eYMvgy+DL4OvSS7PzJcT7qNu5LAgSD1fZi2DZWa+vgp8qIAXGXwNKAGvLqOwU090Djs67Oiw42rXl9oucwi9Zh9yG2jGMvjqSNCXMl8lbAL+BPxVAcd09PxZHpMayZv5MvNl5svMl5mvyd7a4KuWTdbAY5bJtoNrspbBUjJfJdxE9b2AaxdwcgeDNOsjDL7MfJn52tpasnZwsxr2gtflIAN9goGHZRBVOQedTD1fZi2DZQVfDwVeX9Qn2A/ZUiuTmS8zX2a+zHyZ+TLzNW3eyxp4TOt8R3/PWgbLCr4OA/Yu4G4dDdKsjzH4MvNl5svM16i/yMHJm/myb2rqZQ46mXq+zFoGywq+PgZ8d8BjhaJSp1YmM19mvsx8mfky82XmaxphkDXwmNb5jv6etQyWFXydDTy9gKM6GqRZH2Pw5dWlmS8zX2a+xnvMHHb6Oe+tHpusgcesE+6C12Utg6UDX2V9pNApwM0L+PaCg9P2doMvgy+DL4Mvgy+Dr0lzRw4A1OBrCQDoMoIvVbT/ELC5gC1t0dOC1xt8GXwZfBl8GXwZfBl8TZ9MU8+XZr6mj9FMV1xS56usK9o/uICbz3RXtxelViZ9TQ4rK1P76be0R81OrZNZO7huzX/i03KQgTpnu7QMopLmoJP2TWscSbiMzNeLgfMKeORAjrX5mtTKZPBVj4YB6IpWptZJO/k88msMvszKN+cq22UedjnRPy8j+PoI8JoCXmPwlUACdnAOOzrs6LCjw44OO06ffrwwXC/M171ht/+BbwK3L+DL08e+8ytSK5NZHzNfo0qdWie9ws5jhW3mywtDM19LtDBcKubrY3Dve8GbgcsVcGHn0Gr6A1NPdAZfBl8GX6vtNLVd5gBADb4Mvgy+DL6mo5g5rrjaj+FZ14e7FHDLOe7v4pbUTt7gy+DL4Mvga5Ivc8K9E+6jbuSwIEg9X2Ytg6Vivn4L77gSnFTA47tAUnM8I7UyGXwZfBl8GXwZfE123gagtWyyBh5zzL3z3JK1DJYKfF0E390GnlXAW+YZiQ7uMfgytR/VKLWTj/1IrZNZO7gObH6WR+QgA/UztU56F3IeO7ENvpYAgC4N+DoIbnQU/CBRZftcJjozX2a+zHyZ+TLzZeZr2qIghwWBF4aZ7HbUOYwHAc8GDpumOaN/fw/c+UD4WAHbJ6hsb/C19YB4hZ2eZchFJ+3k8wjxmPkyK9/00rbLPOwyeZ2vfakr0x9cUeNHAEcCx7UBYF+DB+0Bh2wPe7W5r+NrUyN5M19mvsx8mfky82Xma9rUZvBl8HWJjhwCnAgcU4EuAbHd27BfJex2Nrz8Ati8Gzx4mtb1+HeDL68uo3qlZv/MfK0Yemq7zGGiM/Nl32Tma+vJPwe7TM58KeR49DzgS8ALOLWEc4oayV6tgNN6BFhrPTq1kzfzZebLzJeZLzNfZr6mTYFZA49pne/o71nLYKiE+ybz9VfA3sAbZhHwCfDAm8Aznw7Pejm86lvwitvDB2e5t4drdgF+C1zQw7NnfaR2FF0ZOH3WG3q4Tu9Xkds/9PDsWR5pGaxIKbVObg9sDnYxy9j1cY1lUEvVdmkZRPuyXUIuMhBZ9L1RxzcU+GrmfL0J+My4zozzygfBVY+CT/wRfrMd7LwfHHAMnNmHB5/hmVcFfheAxwyX93KJJrorAWf08vTZHqr3C3z9cbbLO7/KMlgRaWqd3C6AL9lFqmYZ1JK3XVoG0QZtl5CLDE4GvpoKfOm9c+92LOHqZ8B+74fPPw6+m8rDs8a20QH75Fo6edTScc5XrfRZU/sD2WUOMtCnptZJ+6Y8fJPtcgl801DMVxc+MAcH55yveiTt5NPLINpUap20XeYBQG2X9k3NedZ2mYddJk+4N/jqQgL1M7y6tAya2mTwlZ6RzmGiM/gy+DL42nqezcEuDb46wj6pJzqDLwPQUVVOrZNZO7iO7H7aY3KQgcGXwZfBl8HXNF81199zcHCpJzqDL4Mvg6/V7iO1Xebgmwy+DL4Mvgy+5gJX027KwcGldvIGXwZfBl8GX5N8pXMx0+di5pAWIv3wfJm5DJxwPw3ybf13gy+vLqNGpJ7oYj9S66SdfB5O3syXfZOZLzNf7RDNjFfbyZv1iaqSw+rS4KseDdtlHjIw+DL4Mvgy+JoRTrW7zE7e4MvgyyG3cV7D7J+BRy6MdA4LQy+KlmBhmHPYUVXMtwAXB6saGnxJNupD8yihFE5+2/D9F4V/Uxj35YA/NWa9oVmfvwB+w8qZnmmqlXIAABpGSURBVEPLYIfqbNI9Q5XiMshhaBnotTuHQr/fbozF0Dp5e0Dvj0dLDW2XlkE9+DnopO0SUssgugLbJewHnA18PhFm0AkTTwD+X2O+XLpSEzr/8QjgZ8ADwjmGQzp5CfHd4QzK5wJvDoM59ER369APgVApls6HGhJ4CHy+BjgAOLI6TuhZgMDH0MDjIcCLgAMrfTh+YBlo6HcEPgB8rQLj0gcdrTS0DNSP61Ofa6pzUV8XxmJonXwhcC/gQcAvE4QdLYPaGeWgk7ZLSC2DCL42ul1qrnwG8NhwBODQ7J/mylcCnwXeN8viOEfmS+Dib4C3Vh+hVcWNA+uh1bZYsCHOdbwtsAn4egUAHxkYFwEfnWWoMxWHOlhb7z4mONrbAL8HvhzAxyntorZzXX0jQD8fDsBH7NuPKwX/FXA+cM5cT21/058HPXhKAIMaC+nCT9o/au47BPyuU4GfWwI6KF6HGGtxMJQM1HEdFHsfQLqg9qoAAr8/oE7eCrgh8MQAxsWInjrgQe+WwYoKp9ZJ2yXkIANpxEa3S0UmLg/sUs3b9w0LQxEGmqeGwAyKUO0fFugHAVer5qz/CPOlojarMEOO4EuKdLMQ2rheJdDDqsnuPEB9/dsK3Z479/Q5+41iNRRqE8h4Zgg5iWF4BfDR2R+z8JWa5DSxCZAKVYsB27X63eND3xZ+wZQHiAEUyPg58EDgoaEvkoEOSI8h4b77oVW+ALEOJ31HkMPDGyucvt+v598lGJKAj5inR1Ug6CMDyiB+oxjQY4HHVRT704D7BTZwCBnoHbLJ3Srw9Wvgv8JKT4zoUAsS9cEyqEc7tU7aLmsGMrVvsl2CwI/mJKUlPJ/6/xVBO3QgzKAxEPv23ipd6SXAx0PESKTRJ8c555zA1w0CqPhRCHEptLNNmGgV6rpdYH76OlhbtKHCa3rPa4EfBoFpEMX4CFVrMDX599m0sn90AFkKvZ4WgKeYOIGdPSrGQ6DoSz12QqsoofdPA/8dwltRDtKZBwdGLub9dN2VcTJQ+PmsCnD9XWBZFNuXkcVcuK77MCoDAWGB8gj67lSxoE+udOI7Xb+48bxxOnmLYBcCPCdWRq5cj4MDSO+jK6N2KZv8y9CH+4dFymcqff3XPl4e8i5H7XKjySCKNrVO2i5r9nnUPw/tm6QPtsvVMtDYaE4SdlC7SYiaKVrVRxv1zz8N0YnfhpeJwBGRJNJgVcsFfIkqfGPV0fdXE/6dQ7hP/99s+wAKr4gJ6qOJTdJgaULTylqhz9MbL9LEu3fPzJfG46UBZCqcoxDXYwLzF7ty80ClKvTWRxO4U36V4tZiu8TyfGIEEGjS1d9j8nmX/ZgkA63yldcg4PeLAIT6MqpxMlC499+Cbr48JDwL+ImV7auN00kZ/DtDTqTGQMxk0+F02ZdJdikGWuFPAVGF4uX0osPp8v16lmVQSzS1Ttou6+jLOP88pG+SLtguJ8sg+h+NlRaJSh3qa56YhhkULZPdNufPS/1jLuBL6PCqwKfCSlchnbeHHQNiXEQdir7TpNNXkyDfFXJ4xH5JNpFdUv+eF/Jc+owfaxL76wBEBWw0wSnH6gfho5XzdMUgjz6Aj14j8KsJ9RsB4AhoCXSoXTOEXv+xwQx2PR6TZKD8rj4n+eZ3TJJBn0BnnBwn6aRsRXrYlw7EvkyyS9mG7HKIfDfLoB6N1Dppu6z9zzj/PKRvki7YLifLQKSFGCeRBlowj5I4Xc5Xa2EGRUY0T06MSuQCvrSav0ZIYJZw7hoAx2WrxPtrNbaOdim40Wfp/Vq9i0WIcXzl9CjU+LEB48ZK6ha7pxwa7exSDPubYdenmMG+wmxRHgJ32zXKOogFVPhRiffq0//2OQjh2ZZBLYjUOmm7rMvNpPZN0gXbpWUQXW8OOmnftKB/Tg2+lKAmcKOde8qliqyS8mvUlFA8unWzy7lfKxnlNv1ZlVR/dIjNKq9KchEAFBAb3b7a5fvjs/S9WlEJWGmHxsnhDyqvod00AiPqz9834tld9kPGrHFQMrmAlhLqY9z8poEJE/uocJvKLfTRLINaqjnopO2yTp5N6ZukC7ZLy6Dpa1PrpH1Th/45JfjSrj0Biy+GmkH/UiXHPSmUNRDbJcpOyfea8PsKr9wzhNekVKpnJfAT64SozIO2jj417PbrA3DEyVbA6n+qXWzKa1OSvZKXVcdJzJ+ozTuM1C/pui9K5BXw1Y92aii3TUnOquMkiltjobpnzfolXfZB8t/oMojyTK2Ttst6R3Fq3yR9sF1aBtEv5KCT9k3QmQxSgy8BC4EusSxKdhfro7wmlTbQjpKX9cT0RIXWOxRG024ErTKV16Vt9OqDmKgTAjjrEmiMPkvAQ3WjVMbid+H9yndTrFpg5zkhF00y6atJoZTP9J+B9VOcWjWEHlaNyXXDFtq39AiCLYOVkU2tk7GUyUa2yxxkII2wXVoGTfC10efLHOyyM/+cEnzp3QIcKhwqtkUATOE/MU7/NEBuk5RaOxEEcsR2afegttEr1KlEPf0M1XQkgZL8tYtMoc6dAtuk3X0CZH037Z55TxgH1SSJ5STEBCocO0SzDGopp9ZJ22Wt/6l9k3TBdmkZRN+bg07aN3Xon4cGX3qfdjKqRpFYHVXofn3Yri+2SUAsJnj3VUxVO/YU2tO/Al1KHHx1AD4CHioiqST3sbU5OkQhOqLl8LCL8x+qnZ3PDiE+yUfhvrjpoK/SGqoVJnbjbqF2lt6j3Z4K8x4VEnxVPFCbDvpqlkEt2dQ6abusAVdq3yRdsF1aBk3AlVon7Zt68s9Dgy+xO6qSrlWl6mipppaqZKtekApWCvBoR9/YirAdIABtj9ehlwJ+YpjEcumYFG3dV0K5dhQp4VylFfosKSGAJ1brn4F7hJIOAkIqLSEQpvISygGTbPra3agzClUv67jAsinkqtIB6peS7FU4U3LoK9xpGdQKnYNO2i5r5jmlb4ruzXZZn5+60X2T9CG1Tto39eifhwZf2q2hOhzKpVLFeB3Oq/wmDbKOzun7uBrV/4jvlHKrOrgYNlUpV87XUEekKL9N5SxUR0xjIPCpg5slG7W+AFcTv2qi0bmR+n7RySoi+7lQIyX2owO8O/ERlkEtmhx00nZZ725M6ZuiodguaxC80X2T9CG1Tto39eifhwZfAjg6pzAeSyPW5ythd512NKqsRN9N5RtUlVwAR5SqEux1ZJFyjlSYrc+K5U06WeGFWBVcJR600lOulw4T14GcfTcluQtsKtdOMpGhi/XTjlOdT9Ws7t9HX6R7G10GUa6pddJ2WS++Uvsm6YPt0jKIfiEHnbRvqufHzjHD0OBrdBJXGQOha9HMfZd0GAcgdqgYJx3XI3pXrc+yFmsBGG000AAr5NhnLa21+qCjGGLJh77qiVkG02FsDjppu6xLrKT0TVFTbJf1MTEb3TdJH1LrpH0TdCaDFOBL71SIS+ctSZmU/yXw1VfxznHTnYCOmC+xPqphJcYpBeCIx9UowV8nsr+tx1pa4+SglVU8skfMn5LvY52z6TChmyssg1qOqXVyo9mlvjceVt9kpIf2TdphrZSLZi1D22XNRG503yS93Gh2OW5WWZcy6Bt8aWJVodCzGvW6VDVa5x6pcryOz1Htjs93M4+veooMWMBKYc64e1KhrjeHnX7fCjlgOj5oiJIOzQ6qar12WWqXpyhNyeS/e6qlpXGWHM5vyEG/0xgoz+6V4RBS1TzTTsuh2kaUgeQ+ml84tE4q11Fnpcbwv8Z7SLvU9wrsa/NLzC9MIQPpu3ZYxzakDPRO6YF8gM601eaaONkOaZcqaK3TJZT+EVMuhrRLgU8BXvkhzRMCoUP7JrEZAnrNeWpIGazlb4fUyTgWsolUdjlOFutSBn2CL1VnVjhtz1CsUwU7fxMKmT59ALAjg7p3eKd2Ev4s5DNpd+P3B2SYBC5VWkO1zGTcasotUZkNlXTom/GTg1f1fh2QrRX2A8M7NQFr88Ezey5kq++1DOpxF8DQSQE6QUBsrxYBatppOqROakerynxo/AW2NfmqD0PYpfRRYH/02LAhZaCJVv4oyl9jMKQMmiBL8pBdamex8iyHtMsbh8Xx1UJFf4HhIX2TNlqptJDeqSR7/avNR+rXUL5JJxlo57VKDikKorSPtzZK7vTtnyPYUBRIstD7IwgeUiejb1I/FJVSX7TTfUi73FAy6BN8PTgAHIX3lMwtRycEe9JAtIocihLZtYtQiF61tO4ejHpIlktJ/QI8qhivmi1DfX/TqOXQtZng2tX7HxHKavR1ZNO44bUMaqmobppCXV8PxYRPC8V9h9YJLYzk2LUQ0cJAZVV+OsBuY8lAE66O7dKkpnNVZafaYCL2eyid1MLscWHxIyB4xzDpyUaG6oOYbgFA5bqKZfk/oebhUO/XWGhxGhkv+ShFAMRAxY1AfbvqCPoExDUXaSG4V/BR8WzZvvugsdf3igVVdOCdocyOTlcZciwEOAU8VeZH80RcqPf9/fH5zdMUNF8LCDUXJ0P0Y0PJoE/wpdyh7aoaWq8NuwpVU0uFPKXUQzSVstAKRrS+HL2+VTv5VMtLNb2GbiqtoDMbVdtLuwqHaqqSrSOC4gpOE58mOoFirTT73tXY/M6NLgOFV5TE/asw0YgVvnpVduWwHmvbjdMzrfS1y/fXIdylmm4x1DWEXsq5a0et2OCPh3NEv1GdbXrsEC8PAFAnW+idqvknwCG/pLI3Q+y41mfKLvWjSV9NQEynbCgVYqim3ebykWLflCIixkMLVZ0wouPE+m7y0WLbNMlrQXKXoIdiZlV/cIgmGxTjJTCuRbkYIPVJ+jHkKSfxW5V3+4KwMJI+DNVuEOYDvTOWP9LpJtKLP46E5/vu04aQQdfgS6tpnYmoiV3OVSsZraj035pgRC33CXyaSZpSEDn5dzSq12vVrSN8RPH3VUFf79XKWvlsqh/WXD1pwotnNqqIqoqaKg+rj6bCsWI0RldvquklJ6sK+pqEX9rHy0MOhZgNhZ5lxCqgq0luSBlo/MW2nhL0IBbOHUoGEq10Un0QCyvQ/dEQ5pUuyk40Aenv0tO+WtMudX6qwv/aQaaJVuFoAUIBMC0O+mijMlCOk4B/ZFj0fq20+zxVYlQGWmXrTFWFt8QyKDSuA+xj7lUfcog+aZxOatLX4lDpCH2Wu1HItWmX3wy2qm//YJh4pROKGPTVmnapRaH0TpP8/63O9D05gGPZSV9NNif7k/+NjNt9K/CraI3YaPlFyaNPm9S3aaOVvvtHIx/aXKSqELnstY8amKPzZbMbYsfVL7HjKvqtc3/7aKN2qfFXG1IG4/yz+tCrDLoEX3ErsEDFPuEIHxnV6wIAECCRcmul1VeT0ag4n/Jp9K+AhwZRVPIXAwumlc6Hey5kqlWEzkqUAxPobFLocbUnil+r7j6aHItW8XIkitk3nbnAkMJf+/a8s3Gt09+HkIEmU+VzaNw1wSrvT5Obxn4oGUQDFujTj5ge5Xsd0NjYIDZMv+trsplkl7INhZ0U6tDKNu4s60Mf5cTWkoHYPwHiT/Tx8kaZgqZvUohRTYfI6/B69U9g8Cc99UGPXUsn9XeFwHRNX35B7xhnl5pgxcjLT8pnKBwou+mjTZPBLcJ4faGPl4dnKg1Du8sV3hPjpnlQ6RgvquaF54dFs3yUQrJ9NvVDi6EXA/8+slBWCFQkgciKvvLOxs2X8XtvGTaBCRz1VQlgGmYYQgZr+aZeZdA1+NJKUqUjRN+K4RAAiEyPJhnl/miXVV9NBqMt+wo1ahWtkKdWDFrhK/Qmw5ex9Z1PoPcJACmUIwVXyDXuLNPvtepWYde+cgr0Du0yfUxgXHR0U8whkAxk1GIA+zo6SOO71unv+u6+ZaDvfHwAXRpvgXA5Ou0u1XcPIYM42Wl1q5Wj7E2TvfL/FGaSTgoca/Lr6zgrObhxdqmyJh8Kq/++7DE+t5lPMioD5bgo7CO59HWO6SQZyDdpkpeTVfgvrrr7ksdaOhlTI/o+aWOSXUoPFe4R+BQb1pdvmiYD2alAcF+6oLGVPijkq3CnNiPFhboYWOmj3i/Wpy8ZRP2KflphTuVc6qzfODcpZUebAEZZsS51c9J8qXcIBGtR0mfpobXsUguQIWSwlm9S9Ko3GXQJvjRg2j6ugqWa2AU2hFzlWBXD1+p6iCOE1A85MAlNKzih9j5p/LWMQfIVy6FzLLXK0qpy6Ka8DjlWGZESu9eimrvsm5gMTW56r/IIBEgFQpVHMUQuhWSvhYC2TYtxklMT4/XIsNIUOB0isVhOXiyo+qAzS9UvMcAKOSocO0Rbyy6H2HxiGdSjvJZOKs9qiGPFcrZLyUCAZIjjzSII0wJd/km+oo/Q3iz2HTeECXhqodwsATPL/YteM26+FDAS+NS83WfL2Td9pE8ZdA2+NIgK7yh/Q2BD29iVW/SDnlcy45RD36b8s4cExkOr/L4VaZKSKqyk1Y1ofdHdfTNvo/2I8XMdWq4fHWU0RFMehVhIgXEBD7GAynPoM7en+V2xdpTAtxgvATFtoVbuVZ85f6Oy1SkK72psX9emD4V+ZdxDtBzs0jKoRzoHnbRdrlidbEM7fgVKleMVd3wOYZfNd2i+UiqISAMBQTE/fTNvo+9PMV9uWN/UNfjSYGrlomRehTqUqKc8CyWxDrGqi8oUk5n1/1IoHRjdZ4htEviL1bKjYWk31xBMQ+xPs3q2QitiIPrKLZokA7FNyqUQ4BDoUbivrxDbuD4olKCNHsr3EugT+BQQHLopDK98EoU1lNwuOQypkznYpWVQa11qnZQ/2uh22TzhQH5SDIzA15D+WbrQjETov7U41MaHIRfoqefLDembugZfUh6hduW39FW1ftqkqZ00ynUSfSsF7juHorlzptm3ZlXeIYFn7INW2EcE4KO8Ae0ukzyGXE1JBjooXGHnFG1UBin6oHc2dVKHmQ/dcrPLjSoDjXsOOmm7rHcYR98k8KX6e30CnniMWvMdo5X8h/YLo75piPly9Bs3rG9aBHwpPi9WSwnssSm/Soo8xAHV46rhKqFfgEOVuodiFUZ3zkgWQ1YmHlc9XisJjYEAcJ87p+K4C+yqXlhMXNXvh0jYjO/PQQbqSw46abus61Sl9E3ShRx00nZZL8RT+qboo1RGY/ewCShufhryNAP7pjz886VgaV7wpWQ8lZNQaFG7RZQ4LEYlHpUxROLiuGq4487N63s1MWnnTN/vjc+fVD1+KKZLYFsnB2hnocJ6MXF1iNVkLjKI/Uitk7bLeidbat8kfbBdWgbRL8gXKtQsP6kTDQQIddzdkM2+qd5hP3qKQArMcMm4zwu+otLI0Y3bJjukUqWqhjv6jZJFyp0zqarHRznExNXR0hpD6kJqGcRvTa2TtssahKX2TdKH1Dppu6xJASXVp/RN0TdIH1TrUsfdDbHre9T/2jfVJVVSnCKw1Vi0BV/jTn9vKraKmypufHZPM248dV05I80yAUNVw42fNakq75A7Z5RDIHZLyeuRaRyyery+VaVEtC067hyMO0yVT6HdhdplqOrMfbXUMtB35aCTtsv6VAkBLoV0Yl7NkL4p6nhqnbRd1mArtW+SPkw6YSP6aR2hpA1AOgmlj2bflId/Hju2bcDXuNPfVcFeE7+eo5IOqtCsfKs+EheVx6SjipTL9exqVbtjqNkU6dshquFKiNOq8g6xc0a5ApK5aGwVp1T9LFVuV+h3iOrxmuhUHV3ASqVFNAbaTRhzGXQ0h/L/VN+sr91DqWUgXchBJ22X9UkGYjVUlFJ1BZXvOKRvis41tU7aLmsQnto3SR+mVfK/VijDpB2WfWyCsm/Kwz9PBNVtwNe0099VDVZnBqqWUh9NRvWAUCtLz1fxUtVE0UHRAmRDVMON4GutSv5D5DoJhOr4Dx2MLBbu3eGMRiXXD1FBX8VrdVahjk+KBQIFBHWMj8CWjosRAO+T9UotA+lCDjppu6wXfWLCVaVeizDV01M5Dx2WrYmtb98U/V1qnbRd1oW1U/umCL4mnbCh0wz6zo+2b8rDP3cCvlKf/h6rQwt0xB18KhaouihiXYYs55C6Kq/qqKkgX2QZldyrjQ/KI9AxFX03sWvKW1AB1XgsisZAtbz6PDi9+V2pZaC+5KCTtktILYOol6l10nZZM/+pfVPTN4w7YWOI0wzsm/Lwz52ALw3mM6vSEilOf48fcJ1QgO5VVZjhqLCq1c4Rhdz6PAtsVICpq/Lq/TqwXI5GQFB5VzrWSezfp/pGXuH5ymcQZR6r14tx03+reOgQ1eNzkIFEkVonbZe1k03tm6QLOeik7bLOtUrpm6ILTn2agX1Tev/cCfiKaD7F6e/ND1Cyog4FFuBQfodyPcSG9ZVbNEl4cvj3CflnKSr5x2RiHdAsxkubHAR6dGD3UE0bHRTikfzFgomBEBAeioXMQQaSdWqdlC5udLvMQQYRgGlnne1yY8sg+mD5KJU3UNHvFCds2Del989j5+M2OV/NBwx9+vto59VvxfZ1RMY3EhxEOhS4meU9iu3r3DzlvZ08yw0dX6Ocr+uGBFMV3O1js8W0LqeWQVyYpNZJ22VdT0lHOCkHTCc79JHMPE0f9ffUOmm7rPNRU/umWXSl72tymC9T22UOMthqnOcFX30ri59vCVgCloAlYAlYApbAupSAwde6HFZ/lCVgCVgCloAlYAnkKgGDr1xHxv2yBCwBS8ASsAQsgXUpAYOvdTms/ihLwBKwBCwBS8ASyFUCBl+5joz7ZQlYApaAJWAJWALrUgIGX+tyWP1RloAlYAlYApaAJZCrBAy+ch0Z98sSsAQsAUvAErAE1qUEDL7W5bD6oywBS8ASsAQsAUsgVwkYfOU6Mu6XJWAJWAKWgCVgCaxLCRh8rcth9UdZApaAJWAJWAKWQK4SMPjKdWTcL0vAErAELAFLwBJYlxIw+FqXw+qPsgQsAUvAErAELIFcJWDwlevIuF+WgCVgCVgCloAlsC4l8P8BZyeRxPpSCQ8AAAAASUVORK5CYII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4" descr="data:image/png;base64,iVBORw0KGgoAAAANSUhEUgAAAl8AAAEvCAYAAAB7daRBAAAAAXNSR0IArs4c6QAAIABJREFUeF7tnQe8dUV19v/7hdcCWEAp9hqjQGyIvWH7YgHFgD2gsceaRMUW4xeVCNZP1FgjGEs0GI1o7AV7QxEjNqwoIFJUUKS9+9sPe4a733PPuefsc/beM+feZ36/+3vh3l1mr1lrzTPPWrOmwM0SsAQsAUvAErAELAFLYDAJFBPetBfwOWC78PdnA4cBRwEHAfH/9edFfjfYh/pFloAlYAlYApaAJWAJ5CCBSeDrrsA3gHMB/fc5wNWBA4CDgSOAIxf83XE5CMB9sAQsAUvAErAELAFLYEgJTAJfzT48AXgH8CTgROAYYF9g93DRvL8Tk+ZmCVgCloAlYAlYApbAhpLANPB1NWAf4F0hvHj0CPgSAJv3dwZfG0rV/LGWgCVgCVgCloAlIAlMA18x5KgQ4SEdMV/7A7cCXtdyCHYNOWg/bXlfl5erD2cBF3b50JbP2gzsBPy65X1dXr5jkIHC0imaZbAi9dQ6uQOg8Tg7hSKEd1oGtSBsl5ZBNEPbJeQig9OAU0f94zTwFUOOmmQVauwi5+u1IYz5zZbOWizc9sBJLe/r8nL14Uzggi4f2vJZl6ly7q4ybjBbPmeRy/V+yUC5gCmaZbAi9dQ6eQVA4yG7SNUsg1rytkvLINqg7RJykcHpFXl1Xhvw1Qw5xvsW2dk47t42zlr9EZL9UZubOr5Wmw7OyAB8XRU4peNva/O4HJz8RpdBHK/UOpmDg7MM8gFfG90utRBJLQNpg+0ycxlMY77aTMh9X2vwVUs4B+M2+Eq/wjb4WvE4Bl8GX1Eb7JtqSRh8ZS4Dg692kDG1kzf4MgAd1djUOmknn4eTzyXsmJr1Mfgy+Mop9DrRPxt8GXy1k4BX2LmssM18mfkatV0Dj/SMdA6RCTNfSwBADb7aQY/ULIOZLzNfZr5W22xqu8yB/TPz5YVh0zJy0EnbZV2cfmyeuMGXwVc7CdjBmfnaWmPs5B12jBqRA+tj9m8JWJ95Jp057snaNxl8tRvR1EjezJeZLzNfZr4meS0DD4cdo25kDTzaTbtzX521DAy+2o2rwZeZLzNfZr5GvUYOTt5hR/smhx2XyDcZfBl8tZOAHZzB1xI5uHmUe457DL7MSOcUelVfctDJ1GRF1jIw+GrnaVMrk8OOdvIOOzrs6LDjZL/t0Gstm6yBR7tpd+6rs5aBwVe7cTX4MvNl5svMl8OO4/2mE+7zKIJt8LUEANTgy+CrnQQMvgy+DL4Mvgy+JvnNHACowZfB1zzz+sR7fLyQQ25ROXJwcKnDG1EWqdnYrKn9Tj3Q5IflIAP1LrVO2i7NfDWtxL7Jdb46c8GplUkfYgdnGdjBbW3Sqe3S4MsLw5wWhma+zHx1Bnr0IDNfdnA5ObjULIOZrxX3YvDldIBc0gFyWBwbfBl8GXx1KgGDL4Ov1Qpl4LEGtd+D/Y17pJkv+6acfJPBl8FXp67PzJcdXE4OzszXEji4Tj3Q5IcZfNk35eSbDL6WwDd5t2M775yaZVBvc6C1UwMPy8Aht6blprZLgy+DL4Mvs/Lj0IQP1m6HsSZendrJG3zZyY8qZ2qdzAF4WAa1VnhRZBlE/2C7zLzQrJmvdqgstZM3+DL4MvjyCnuS1zL4MviihBdvgX1/D5/cEf6h3RTX6dWp58usAajBVztdS61MBl8GXwZfBl8GX5P99roDoCVcDrhJ2PF/JeCKQPx3R0A/Vwa2BTYBd78Ijt0W7lKlqRwKfA04AzgN+FUBf2o37c19der50uBr7qHb+kYn3Bt45JRXkdrJR1nYwXm3Y9SF1DrpXMwFc3JL2B24BXAzYI8Auq7XmAp/A/wu/PwWaP6cD9y8Alv32QI/2gR/FkDX5YHtG8/Q/acGMBafpX/PBI4HvlnAyR3M2/ZNLrLagRrVj0itTGa+DEDNfJn5MvO1DpivEgSqbgncDtgb2CuApHOArwP/C/wA+C7wvQJOn2UmK+HIEvb9I3x8B3hovKf6/XUDe3aNMJddFdgpsGhi0gTebx+uF8gTY/YtgTHg2ALOmuX9jWtSz5dmvloO2KTLzXwZeJj5MvAY5x/s5GupmPlKLIPfwF0Phd+8qgZMl7ayDhXeJgCtWwP62Rk4LwAtAR2BnG8U8KMO5sy5gUdZM2+3DWDwL0Jf1aVPA/8BvG9GIGa7NPPVgSqb+WoK0U4+sZP36nIrm7aTN/iKCpHMN5XwxQZz9FLgwhA+vClwHWBLYLO+GlglAa7vFvXvu25zg6/RjpSwGbgX8LCKCbt/KHf0b8onK+AXa3Tcdmnw1Zlep1YmfYjzKiyDpkKn1snOnPwCVmoZGHwtDL7KujTBdiH0pxwp/Xf8Ud6U/lv/xh9dI93bFbg2sGdDhy8CBLLEgJ0YWK2vD5js3otdlvW3H0i9i1Kg8k1Vkv8/F/CrMfZruzT4WsCtb31ramUy+KrHwwB0RS9T62QvTr6lxVoGBl8zga9yJYn9BsANgfjvtdbQOYUGR3/+CJxLnYelXYS/Bp5WAkV9DvHBBby9pR53eXnvdlkxffcEnh1Cqf9UwMtGPsB2uQD4OgQQfSoBHwYcBRzU+H/JepHftVE253wZeER9Mfgy+DL7t9p7Jgu5ha4kt8t3ws0fDj+umJlzynqH390DOLhVyGPaoZq/VGrh+9Vc9hPgpPCjewSm/tD8KUAga6ZWwnXOh7/6Npx2G3jXTDf1d1Hv4Ct2vYRHVKUuXh2A6GOLOvyqZvA1J/gS8Lp3lQB4v6CU+1bx6gOE6KvEziOAI4Nw5/3dcS31zuDL4Mvga7XR2MHZyc/E+rT0t/Ncngx8lTXIEuDZ5SL4zrbwnapswgNC7atvhxwrhQG/WsAP5/m4Ge9JJoOR/g0GvvTest488JpqV+aDK/D6TCXmvwx2fVa9Y/OCGWXX9WWDymBC51sfL6Qtr0qoEy2r4mza+SDGS7HrYwABMdUjUZv3d2LS2jSDL4Mvgy+Dr3E+wwC0lsqGZb5KeDNw1y2w86a6AOm7qxpZ76kS4D9e1CHDodqGBF9RuGVNzoiYuaRdAIddto6cpWhLCb7Eel0TeE61HfZ1AWAJbB09Ar4W+Z3B13zqmINxb1gn3xiy1DKIXTHwMPMVdSG1Tg7umwLjIqblaRLCRXDSJrjCNnUCfIo2uAwmfGQy4FHWYd+rXAi/2Ba23bRC1Aw9Hslk0PjQ1syXwNe8jJbeO+1eVe99ZcuR2C3sQtHApmpi31QFOBWNqu+WccvJqkJxqqbCfJKBciRSNMtgReqpdVI5NBqPtgUYu9Qby6CW5oaxywNh85Hw1O3gkIvgq6fBK64A1z4fbn4SHHMH+EyXCtbiWTn4JnU3mV2eD2/YXCfj73IxfH9zXUA2RUsmg8bHRt+kkwi2apPOdlRYUVtJle/1pACmdOO8+V1Cf/He11e1T94PnNByNLSdV1t9f9ryvi4vFwAU+FL9llRNNVcEvrTDJlXTWWKSQSrwZRmsjHxqnZSD03icnUoZAcugFv6GsMuvw51uAS/fAhd+C555G/hyQ/c2hAxmsLVkdvkc2PEJsN95cL0bwcNOgcOvCW+Zoc9dX5JMBo0PkW8SUbLqdIK1DtaOuxi1XVZxXLVFdjaOu7eNsJ3zVUsrB1p7w4U3xihqahnELjns6LBj1IXUOtmrbyrrxbfSYPavPviF2vhVwMUjtrmuZdBiwswi5HY63GBn+ER1TNJDi5p0GbJlIYOQN78qWrYW+BpSSLO8y+DL4CvqSa9OfhZlzCC52eBrZaAMQGtZrFvgEY68Uc7xL7WjrpjM/K9bGczol+Jl2QCPEu4bNkDctYCvtPyORS7PRgbjUpUMvtoNbWonb+bLAHRUY1PrZNYOrp15z311DjJYl+CrhE2hruTzVEm9Sj05vLikssHEZvBViyYHnbzUN5Xw1KpTYitvX9Q11oZoWclg9IMNvtqpQOqJzuDL4Mvga7XNprbLHJz8ugNf4TBqhaquq5zhAr41g7s2+MoQfKlLVdj48FB7bc9imE1rOdhl692OM+j44Jc47GjgEZXOYccV8zPwcM5X1IZ1AzzK+tifj1Ef3LxfMfvmnnUjgwVn2OyAR3nJyUuXVL//dAHPX/D7Zrk9Oxk0O23ma5YhzGeiM/NlAGrmy8zXJK+1LoBHCXcLO+L/pzr65xFjkurX8trrQgbtpqWxV2cJPEr484r9Oh64VVEfOt5ny1IG8YMNvtoNfWqWweDL4Mvgy+Br3YKvsj6a5l+q8iUvqXK7/qmde77kaoOvWmjZAo8SXhKOLty7JbBuqw7ZykAfYvDVbjgNvmp52cGll0HU3NQ6mbWDa2fec1+dgwyW2i7LuoSOjrR7SGC7/mPO0bBvyh98Xbbasfo94I0FtD3ppo1a5GCXzvlqM2JrXJt6ojPzZebLzJeZr3XFfJX1QuYj4Szh/Qs4dgF/bfCVOfhS90q4a8jpU/L9jxYY77VuNfjqSLBOuDfwiKrkhPsVo0q9IMjawXXke6Y9JgcZLCXzVcKegHK7/qBQVAE/mybsKX83+FoC8BUAmAq436iA2y445pNuz8EuzXx1NLipJzozXwagZr7MfK0L5quE/QCFFz9bHWH3oBY7Gtdy5wZfywO+rgr8sDqy7ykFvLOjObr5GIOvjoRq5svAw8yXgcc4d5J6UZSDk18a5ivkd70UeDrwSuBZBWzpaJ4w+FoS8BXYr+dUpxY8JjBgo0dFLaoSOdilma9FRzHcn9rJm/kyADXzZQC6tMxXCTcB3lclW2sxfVABx3Tkm+NjDL6WC3xdLhwZ9ZwC3tyxLhh8dSRQM18GHma+DDzMfE12qFkDj7JmusR4fSHsaDyto7mh+ZisZdDD9056ZNbAo9npEp4B/B1wnar46kUdyihrGbjURLuRNvNVy8sOLr0Mouam1smsHVw785776hxkkK1dlnAb4P8BNwfEcLxqbklPv9G+aYmYL3W1hMsDvwKeWsA7pg/xzFfkYJcOO848XGtfmHqiU++8088yaGppap3M2sF1ZPfTHpODDLIDXyVcE3hZqN2l8OLTC/jJNGEu+HeDryUDXwGAvQB4eLUB48ZTDk5vox452KXBV5sRW+Pa1BOdwVc9OAagK0qaTCdLeO5FsO/v4FNXHeastq1Ms4T9gf3PgcsX8N4rwH92ZOczPya1DEY6mgx4lPCAi+GBp8MvrwYn6jxG4P5VXpfA1pML+NTMQl3swmQyCN3OwTepK1kDj9EhLmEn4GTgwKIuPdJFy1oGDju2G+JkE12jmzkYtx3cBg47lnD9cDzIay+EL26GO1QhpQ+EWk07VGzH9uFnu8a/+u8rBz3+UxV+Oj/8NP9bv9P/6+e8ahfcH8NP/G/VgiobtvBQ4KILYdttoSjgXe3MeeGrxew8+iL44ra1DBROU+Xu2N/47+i3xm/+U1HXt1qolXU47wUXwR7nwwd3qI/oGayVcCXgpyX8ugob3RDYNhRN/dceEuqnfZd9Uy2hrIHHuEGsiu0eAfx5AfeaNsgz/j1rGRh8zTiK4TKDr1oQdnDpZRA1tzedLOF6wE2rQ45vRl0M88bVTrW/aJrMFvjhJrhRSKL+cQBgAhTnBuCk/27+CHgIiOmIEf1ot9Pof+t3uka5IPo3/rf+f1Pj/QIdv78YttmmBnw6sHfIptX6X2yB72+qZfNzgcFGfyPYnKVPEZBdEECp/m3+t4DopHZdYKctcMYmuA7wniqB+XfAOeHfMyv26QzgN1VNpUv+u4C5kt3LGlxdA9i7AljK5bolNRgXKj5lC2zZBj5SwONm+egerrFvWl7wJd1StfubFvCdDnTD4KsDIeoR3u1YC9LMl2XQNKlOwFcJeo7AjCZUTayqOr1jYKFOqIpgKpT03SrM922xHAWcVMJ7gX3Pg49tBw/oyM5nfkxZ75B61AWwuYS3Xg5ePvPNHV04iwxCQnETaApcNkFnBJ+ybf3o/5v/xv9uAs/mF9wJ2ONC+Nm2sFdIWhYDqclHP7sAKmg5CgYFkH/b+DkbiD/6m3yugFb8kT402/+GAqmfA/5abOiFcNJmeGxR72hM0Qy+lhR8BQD/X1ogFPDYDpTH4KsDIRp8rQjR4MvgayHwVdbsyK3Czy0Ce7FzeOg3gK9UOTvfrIDVcQUIeK3VsnZwHfmeaY9JKoMKAO5eMY3PuBD2PA+OuRK8aFKHS9g1ADGxdvoRINOPQocCV/FHTOLvqx1oZwVAFv8VOBN79s2i/tul7Y1wpcfXDOQp0wTW498NvpYbfN05nPl49aJeCCzSktpl6LgT7hcZwca9nbAMC/YlGfgqYZsqtPOAM2Gvn8IH9oavLfgt896eTAaNDqd28rEra+pkWbMoe1UO7XaNH92jfCQBK4Gsb4V/v1PUoa42LWsH1+ZDFrg2Bxmo+6l10naZx8JQupCDTs41X5Y1w/62YnEmO2sZOOerncedS5navWLq1ckcXAl/A7xhC/yqgO0KeEkw8l+HnSpa8epvW62Ip35R+wuSySAX8BVA1QNOhB0/BO88pM7vUd6NWJDIZikJXGFENeVSCCx/WT9FDbq6aFk7uC4+cIZn5CADg696oAxAaznkoJNzzZdhnnleATeYwfbWuiRrGRh8tRvduZSp3SumXj0Y8CjrXBHlkygHSIm1ooTFpMSmQ1FPD6EKOb3dwh+UPKyieUpAFqvypRCm+NnUr5vtgsFksEZ3kjr5Et6oPBuxkSWctKkGvBojJacLiCl8+NUg+y8Vdaioj5a1g+vjg8c8MwcZGHgYfDVVMwednGu+LOt8yFNV92vBshNZy8Dgq513nkuZ2r1i6tW9AY+ynrjvCtwduGfY2aZdVgJQXw87uZ4GbNb2+s1wx9HelqBEX+WSRDAmwLZPYGAEEJRPJPZFzxMDo7yStq03GbToyCDgK5yF92fUu8z0r360ItQON51GfJ6MuKgriAtwfVvJ8C2+Y9FLs3Zwi37cjPfnIAODL4OvdQG+9BFlHVXZe8GyEznYpXO+ZnSi0y5bl+CrYk4eUe1gO7gqF3CPIAABpI/rp4AvNoWicNfn4DZ3qQHZJaGuWVrY8SUWLYKx24f7tKX42FCq4NNFvR1+Wls34CsUFxSQij8CVgJaKt9wCcAKTbsNBaq+D4hBFKA9UH+7EF55GfiHaULr6e9ZO7ievnn0sTnIwODL4Gs9gS/tsP1lVTblJkXt8+ZpOdilwdc8IzfmnnUDvkK9HtXieVTY/aQClUcDnyymg6pOWJ8S7hbA2F0C4yaRC4x9EviEQFlRF9rcqv0W7vHqqm7RC4ev63RJP0rY7QS49c3gM7MA0MBeqWbWnzdAloCVficHoaZaWAJV+lGhTtXMUlj3x0Udvl3VStjjvbDLg2uA3DZRviOTWN7ckq4EkEl+jcGXwde6AV/Bz+rEChXuffKctmrwNafgRm9zna9aIguxPiU8uIqnPz4wJ5rk31AVSXx7Udf7mbV1Ar5GX1bWYUwBMjFwYsnUBEKULK4dMD+otr0r7LlH+Nv9C/jgrJ3u4rqyPjblv/WsLXD8ppoxVJhVpRokF9VTUimHyGBdq/FeyVvHrUSQdem/lYNREcx5WuoFQdYObh6BznFPDjIw+DL4Wm/gS1ESHTWkshPzpKfkYJdzMV/anq7ieWoSwnHVSv2oavI4qCq8+Oyq+vRh4W+L/K6NnzP4mhN8hZCfANezQnL8fwBvXaAQYi/gq6kMZV0vSIU+tXtPFbQFuFRlXXog9unioj6GRuBMuWQCj7EWkQpELtKURhVrH10R0I/qIOlfgSkBYJXdaLZY/0gbELTZQIBRQEuhwp8U9bllfTSDr7pArMDrRmb/DL4MvtYV+Ap+XuktIgd0dFfbtrTg6wlV7sk7wjEh+uh9gQNCbpDOYDpSiHSB3wnMtWkGXy3BV1mHtP62Co0pH0hn4r2mqnb9+g6K1/UOviYpRsXcfU95UkW9E/NNIQdKQEl9igUitXFgkbYlFJjUaisWmlRYUP+t43WeWMJvSjh3E9xmxjy1Rfqz1r0GHgZfUT+S2WXowEKsfEcGYhnUgswaeMw61iEf+dACrj3rPY3rspbBpN2OkfXSalLsg7Z9HhKOGDkmADExEmpKBJ7nd5E5m1WmBl8zgq+yZm109MpTAiNwWAFvnVXQM1yXzMFVJRaudh4ceDycentQTsDgTblqp8FeX4QPHFAzXCmbwZfBl8HXigUm800ZAdB1A770ITozVARCAe9u6WiXEnzFbxQI06R97+osspeGhOwm0BIAU5L2PL8z+GqpSdOMO4CuZ1Tht6eGpG2tGC7JT+q42cGlL+YYh9Tgy+DL4Mvga9TFZw082sxHZU38PKioT+po07KWwSx1vhR+VE0mJUHPy3JJYPHe+4dikAqBtWk6k0x5QMqjSdVURFR5RalyS/TdovaV4H1aFMLT4QovgCdeGZ5wEZx0Ehy+e71jsK+m90sGi+ZWzdu/VTKY90EL3JdaBrHrqXVSdd00Hn2farDWUFkGtXRS66Ttcox/XsDHLHLrurHLx8H2b4ATT4SD94TPthBKLjJQ+STlAm/VZgFfOqT19eEQ3i5yvl5b1e54T3VG4PEthKhL5WAFvpRgnaop9KlK4anBl5inU18JV3wMPGkH+NuL4cenwaHXqutz9d1ycPKXyKDvD13j+allELuWWidzcHCWQT7ga6PbpQBoahlIG9aVXZ4LL7gs3G5zHYWbteUiAwGvVdUEJoEv0XwKM6ppa73CimqL7Gwcd++sQtR1Gz7nqzpK5kUlPPCPcPL2dbmCh4Tw4osWPIahzTjoWocd08sgjpnDjg47Rl2wXaa3yxw2HUgfsg65tZ1wQkqNcr/uUVW913F1s7SsZTAL8zXLRw5xzYYGX2VNZ59zMXx5m7oGlhTxsQV8dAjhj7zDTj69kzf4WlFKA9BaFrZLyyBaRdbAY545q9q9/wrgdgXE01GmPSZrGRh8TRu+rf8+uJMPZyUqT05HAP2lDlHeAttuU9fpenG77nd2tZ18eidv8GXwNWrQtsv0dmnmqye7LEF534r4PLKoU5emNYOvaRKa8e8bhvkq6zCKwr33rQ5Lvl8ocKuyClcs4Z6/h59XFT9fWNRV31M0O/n0Tt7gqycnP4dB5eDkzXyZ/Wuqbg462TlZURUMV5WEhwE3Luoj2dZqWcvAzFc7T9u5Mun14XBlnW+ocOL/CVXdv1xVdRfgel8Bv2h0M4eVlcGXwVdUyawdXDvznvvqHGRg8GXwtRHAl04a0TFtH6vOvNW5xAZfc7ut2W9cN8xXWVdnj4dJ76OT24MYBLjeD7yzqHO6xjWDrwXPt5xd5da8MjUANfNl5mtUQVPrpH1THr5JepHDgqAvskIEhXKd9y/gA2t46axlYOar3Uw8lzKFvC0pzN2Be1bHNt2wOjHgvOq/v1gdcH1s+PfL4azCaT2yg8vDwaWe6Ay+DL4MvlZ7y9R2mYN/XtfgSx9XgkpWPTyEH389YdI0+JqGJmb8+1IxX4HdknLoTEyxW2oqfKoicZ8tauA1T8vBuO3gHHaMupu1g5vHwOa4JwcZqNu2S8tgQ9hlCZcDTlDdz2Jy7a8c7HIiYWPmq52nncp8lXWC/BOB+1AnBP5XVaD2Q8D/FN1UhDf4MvPV1NqpOtlOxVtfnbWDa/01892QgwwMvuqxMwCt5ZCDTvbqm0q4dXX04Ver016eUMAbx5hu1jIw+GrnbCcqUwl/WVXgf1l11uWegd06UpX8ZwwltumFwZfBl8HX1hbTq5OfwThzcPIGHgZfTVXNQSd7t8sS/qn66BdWedJ/VsBJI7aatQwMvmbwrI1LVilTCC8q/nxgtVvxU8BzivoszL6awZfBl8GXwdc4/2LWx8xX1IusgUeXk2MJXwOuDNy5aJx5nDv7Z/DVTgu2Al8l3DXsTtwWeHJRH7/UdzP4Mvgy+DL4Mvga72kNQGu5bCTwpXxwbVy7OAAwHWSdvQwMvtpBpUvBVwmqOq9trioPccAapSHavWH61QZfBl8GXwZfBl8GX2vNFhsGfEkIJewW0n22qIxTAQJgWcvA4Gs62Fk10ZVwy+qAzy8An1MV+qIuGzFUM/gy+DL4Mvgy+DL4MvhqSCAAsM+EX92hgAup54ozh5qcx7zHux07Ev7VvweXuXEdY/5qUZeRGLoZfBl8GXwZfBl8GXwZfI1IoISdAwO26xb40x/go1eExww9SZdwHRWB/QVc6Vx42x5bn1JzSXfMfLUblatvgQ8WsD2wd0elI9r1wMBD8jIAXdGa3ncUTVHQrKn9tsY15/U5yEBdd76TZRBVOAedTOKbSthfJZ5KOLUqQaF8sLsVEBmxOU189ttCUfW3V+Wlbn0hXLQJPr8t/PXoEwy+ZpcpP4cXXBueWdXtulUBP2hxa5eXGngYfJn5MvNl5svMl5mvMRIIG+E+swV+tgmuCxwDPDrkgS08Fwd27XoqbxFOq7kRNdMlsLkrsF18ySnw0qvBvpvqElRbNYOvGYairA+73r+ER2yBo7eFR85wW1+XGHwZfBl8GXwZfBl8GXxNkEAJr9oC+10MZ26GvakLnB9awL/MOjGXsFc4d/nGwB4BaAl0KfKldlY45PvH1VFHP6qKq+uYI/2cFo4+eqouugAOvSw8z+BrVsk3rivrKvVC0De9GD62Ldx3jsd0dYvBl8GXwZfBl8GXwZfB19qz6iWh17Le9fg06tyvHaoj/44DTqxqc343HFG0GRB7dW3gmmGuv0V49Nnh2u9TR7t+Gn5OKuB3a72+hKv8Pez2qhqYXWDwNQcEKutzGK99AZy1Gf6wCW4/x2O6usXgy+DL4Mvgy+DL4Mvgawbw1dztWNbEiX4Erq4FXAM4h7o6/skVQPtlAFffqaJd3x4p2jrPHO7djvNILd5TwqGqXL8FTr0IXnNZeOkiz1vwXoMvgy+DL4Mvgy+DL4OvluBrwbl3ntsNvuaRWgN8CWztX8A+VSX7M8ZRiIs8v+W9Bl8JLOywAAAgAElEQVQGXwZfBl8GXwZfBl8GXy3hw3yXa8uo4rWKnw7WStgUkuheXMB/GnxdInpvaU8vg2gDSbZzNwxww25pz0wGtst6QOybajnYLjOXgXc7ToFxIUb8fmDnUN/LzJcdXA5O3uBrxXYNQA08ojYYfBl8RV3IGoAafE0HX0frkgIOCHU8DL4Mvgy+Vuwmawc3EEWegwxy0EmnROSREmHmawkAqMHXGt65qhVyJeoDOpXv9WGDr0uF5dVlegBq5svM16j3sl2mt8scAKjBl8FXp+vOwXO+yro2yPNVtbYAnZaeOrwhgeZg3Hby6Z28wZfBl8HX6inGvmkJgEenyGDyw3JgpL3bcZ7BLuuiau8v4NnhfoMv55bkklti8GXwZfBl8DVpassaeMwzH89xT9YymBZ2VHl9HaXzlPDhRwEHUYORwzr4XRt5Dsp8lXDLUAn3ugU61vGSZvBl8GXwtbXVZu3g2jiYBa7NQQbqvlkfyyCqcQ46mXq+zFoGa4EvgZ2vAJ+tKr4eXAGRfamTzvXfR1Ql+I8MYGTe36nEf5s2NPjSN96ygDs0OplamdQVhx0tg6bdpNbJrB1cGwezwLU5yMDgywvDpgrnoJP2TWsQNmuBrxcBXwPuFZivQ8IZRzohXEBs9zDSOiNpnt9F5mxWnzcY+CpBZz0p0f4ZBbzF4GvVEHmFnX6FHQfFDi49I53DRGfwZfBl8LVErPwk8CVwpXZKI+yokKPKLjSBlgDYPL/bEzh8VtQVrhP40mniOoOp13Y+7HcZeM/xsMst6nOfcpnozHzVI2H2Lx+dzAF4GIAaeESL8MKwloTtMi8ZnDcKWsaBL1WR/xBwl8bFMeF8XpZLj4r37l89/1ZV0dLXtURQu1aAbbtw6GXLW9td/ns4YhNccYc6xNps6sNZwIXtntjp1WLldgpV9zt9cIuH7RhkcG6Le7q81DJYkWZqnZS/0Hic3eUAt3yWZVALzHZpGUTTsV3WJ+Lk4JtOA06dBXw1r2km3HeV8/VaQCzaN1s62EGYr7fB5kfC6RfCUy8D/z7Sx9QrbHXHrI9l0FTL1DrpFXYeK2zphFkfyyD6BttlHnYp//zrcedBe7fjCLoqYb8QSr1KsXXIUVemnugMvurxMgBd0dvUOmknn4eTN/iqbcIAtJaD7TJzGUwDXy3JqV4vHyThvoS3i74v6k0Foy31RGfgYfCVm07ayefh5A08DL6avsF2mYddusjqLLAw7HI8E3hyUYOw3CY6gy+Dr9x00k4+Dydv8GXwZfC1tXfM2jeZ+WoMVgn3A/5L1PWYkKOuNPNlBxc1JnV4I/YjtU5m7eBmWXR1cE0OMjD4sm8y+DL46sCdrX5E72HHst4IIOAlEDaupZ7ozHyZ+TLzlR8jbfBlu4xamUM+qvqSg06mni+zloGZr2AyjZDjU4oahBl8TcbQqVmfHBxcahmY+VrRTzt5sz65MNI5+CaDr1obDL464sF6Zb5KuA/wgTVCjvqM1E7ezJdX2Ga+zHxNcqmpFwQ5AA/LYAmAR0eYYNpjDL6mSWjGv/cNvt5WFX7deY2Qo8HXykDZwaXf0m7my8zXqOu0Xaa3yxwAaPasz4xz/qKXGXwtKsFwf2/gqwSFX1Wh+2lrhBwNvgy+mqqceqIz+DL4MvhaPbmktkuDL9tlUytdamItAFjCbasDxL8U6nv9bo1rHXashWMHl14GBl928gZfBl+TpqusWZ+OCJlpj8laBk64B0p4EXD3Am4/ZTQNvgy+ooqkBqAGXwZfBl8GXwZfkydtg69p8HTGv/cZdjxOyfZFDcLWagZfBl8GX1tbSNYObkbfsuhlOcjAjLR9U1OPc9DJ1PNl1jLY8MxXCVcFfgPcqjpSSCDM4Gv6VJSa9ckhryK1DMx8mfky82Xmy8yXma/pM/aCV/TCfJXwKODwAnaeoX+pkby6aOBhGTRVNbVOZr26nMGmu7gkBxmY+TLzZeZriVh5M1/wn8AfCnjkDF449URn8FUPkgGoWR8DULM+41x2akY6B98kueSwIEg9X2Ytgw0NvqpE+22A3wOPKuC9Bl8zSMCryyik1E7eYUcDUIcdDUAddnTYceaJe94LOw87lnBX4NMzlJjIZaIz62Pma9R+vLpMf/JEDitshx29MHTY0WHHefHVmvf1Ab4OB25XwJ1m7HHqic7gy+DL4Gu1saa2S4Mv22XUSocdzUg3PZSLrI4DVyX8L/CuAg41+JpRAl5dOuy4RKvLVlo9/8UGXwZfBl9eFI3zIAZfo1Ip61DFr4BbFHD8jH439QrbzJedvJkvO/lJ7ip1HmIOrI9lUGtHDguC1PNl1jLYsAn3JTwaeHkBO84IvHRZamUy+DL4Mvgy+DL4muy0Db4MvqJ2GHy1ADdrXdppzlcJ/w5croADW/TP4MthR4cdHXYcdRk5OHn1ycDDMlgK4NFizl3k0hzs0mHHMWHHU4EXV8VVX9didA2+DL4Mvgy+DL7GO02HHfOoQeiw4xKwfxsy7FjC9YEfA3sUcKLBVwsJGHwZfBl8GXwZfE1ymjkAUIMvg6/Wk/ogYccS/qZKSHxFy3wv9c3Ml8GXwZfBl8GXwZfB1/TpPfV86bDj9DGa6YrOcr5KOAq4fMV6PWimN69clFqZ1JMcVlbOLUmfWxK1MrVOZu3gWtr3vJfnIAP13XZpGUQdzkEn7ZvWIGw2athR+V7/XMC/tvS2qZXJ4KseMAPQfBYEdvJ5bOs3+DIr35zObJd52GXrhPu9gM8B2wHPrliiw8KoijE6qMPftcE+nTBfFet1veobfgLsXsD32nTAYcdLpeUVdvoVtpkvA9BR92W7TG+XOSwMpRcGX5nLYBLzJaBzThjAlwJPAvYBDgAOrujtI4AjAxiZ93fHtQQ+XYGvRwKvmiPfS9018+XVZVTb1BOdwZfBl8HX6kkktV0afNkum1rZmvmKN4sBE4L+LHAI9c7AY4B9xRyFi+b9XWTTZsVgXYEvgUbV93rIrC9uXGfwZfBl8LW14XiFnccK22FH+yaHHZfIN62V8yWwJdbr7YHtUsjx6BHwJQA27+9SgS/le/3fAt5g8DWHBOzgDL6WyMHNreHtbswBgBp82TcZfC2Rb5qWcC+26d3AQ0Ou17wsl0TSvPdmwCvb+Td2A7YP9bla3lpf/iW49u3geyfCLfaAH87xEMnjTOCCOe7t6hbR2qLWBSJTtZ2CDM5N1AHLYEXwqXVyh7AB4qxEuqDXWga18G2XlkE0Q9sl5CSD3476x2ngS51Xwr0YsK5yvl4PvB84oaWz3jVsAPhpy/suvfyH8IAbwKHbrIRM2z5KAFDg68K2N3Z4/eYAvk7r8JltH6XzMCWDVODLMlgZsdQ6KR+h8Ti7rRJ1eL1lUAvTdmkZNMGX7TIP3ySi5PRZwVfc1fhH4M5VjldMjl/q3Y5lzbbduID7zOn4nfNVC85JrellEFU4tU7mEHKzDGyX0R7sm2pJ2C4zl8E05mtOjNLLbQsn3JfwBeCT1Ue/cM4epnby6nYOu2ns4Ay+ognZyefh5L0oMgBtTmu2yzzscu7djnNilF5uWwh8lbAphMkOLODDc/bQ4MsOLpcVtpmvFSNObZc5THQGX/ZNBl9bT+w52KXBVwlK8j8e2LmAMwy+5pSAHZzB1xI5uIW0fPabc3DyBl/2TQZfS+SbNkzYsYTHVjv0nlvUFe7nbalX2A471iPn0KtZn6YNp7ZLgy/bZdTHHHyT+pKDTtoufbYjlPDmqrzFFasjhR48L/JyhftLJeecL+d8RWWwk89jojPzZebLzJeZrwXgzeRbF835Usjx3wt4xQK9S43kzfp4hT2qvql10uDL4Csn1scLw3o0bJeZy2BDhB3LutbHn1SrrKgPDJ+3pZ7oDL4Mvgy+VltvarvMYaIz82Xmy8yXma95sc2a983NfJWgMyq/oQr5Bah22bwttZM3+DL4Mvgy+Jrkv8z6pE8HcM7Xinamni9zWBRt7N2OJTwaeE4BN5wXdYX7UiuTwZfBl8GXwZfB12RHbgBayyZr4LHgPDzr7VnLYKOEHY/Q+W8FHDDrqE24zuDL1H5UjdROPvYjtU5m7eAWtPdZb89BBuprap3MgfWxDAy+ot3mYJcbnvn6PPDxAl40qzc1+FpTUnZw6Sc6gy+HN0aN1HaZ3i5zAKBmvpYAgG4U5kt5Xg8u4BiDrwUlYObLzNfWKpT16rITbZ/+kBxkYObLvqmpqTnopFn5jVznq4QbACcB1yngF9P96JpXpFYmdS6HlZVX2OlX2Ga+zHyZ+Vrtru2bloD1WXAenvX2rAHoume+Svgr4C0F7DjriK1xncGXV5dmvsx8jbqIHJy8mS/7JjNfS+SbNgL4Up7XHQvYx+CrAwnYwRl8LZGD60zj136QwVctH7PyechAY5GDTqYmK7KWwUYAX8rz+nEBT+/AEadWJjs4O/lRNU6tk1k7uA5sfpZH5CADM19eGJr5WqKF4UYAXycD/1jAkbN40SnXpJ7oDL4Mvgy+Vhtpars0+LJdRq3Mgf0z81WPRg52uTFLTZSwPXAucKsCjjP46kACXl1GIaZO7I39MPBYY0dRZxq/9oNycPJmvuybzHyZ+erF5bU+XqiEOwKq8XXZAi7ooFepJzozX15hm/ky8zXJlaVeEOTA+lgGS8D6dDAXz/KIHBZFG5b5ejzwzA6OFcqFZTD4Mvgy+DL4MviaPPUafBl8Re0w+JoFos5wzTzM12uAaxfwgBmeP8slZr5M7TvsuETU/ixG3cE1OTh5hx3tmxx2XCLftK4T7kv4NPDlAp7XgYPVIwy+7OAMvpbIwXVk99MeY/BlRjrqSA6hV/UlB51MPV9mLYP1Dr5+DTy9gHdP854z/j21MqmbORi3qX1XuF8Kan9Gu170shycvJkvLwzNfC3RwnDdgq8SdgLOBG5WwAmLetdwv8GXHZyZryVycB3Z/bTHGHyZ+TLztdpKUs+XOdjlxku4L+Eu1GHHy3e009FhxxXjMvNl5svM14o95ODkzXx5YWjma4kWhuuZ+frbivl6SgE3mbZsbfH31EjeYUevsEfVNbVO5gA8LAMDj1wY6RzSQiQL22XmMljP4Ot1wC4FHNgCXE27NLWTN/gy+DL4cnhjkp8yI52ekTb4WtHO1PNl1gB0EvhSWYevqEwD8OwqdHdYkOdRwEEd/m4a2Gn+vVWpiRKOBT5TfeAL27xkyrWplcngy+DL4Mvgy+BrsqM2AK1lkzXw6HBOXutRWctgEvh6mIBL+KqPAI8OZRYOAA4GjqA+K1FgZN7ftT3upy34UrL94ws4usOBNvhyeCOX8EbsR2qdzNrBdWj7uTt59c/AwzKIemq7zByAzhJ2jEDrHsCJwDHAvsDuYZTn/V1k02b1jzODrxJ2AVRmYo+i7nNXLfVEZ+bLzJeZLzNfZr7MfE2b0wy+lhx8CfAocf0fAYUcxSI1wZcA2Ly/6xN83TnsdNSZjhdP09IWfzf4MvNl5mtrg7GTz8PJm/myb2papu0yD7ucu9REDD+eChzSEfN1f+CWgI7+adN2Bbavcs5+Mu2mU+DgXeDJ28Le065t+ffdgLPo5pDulq++9HIldKqG2WnzPqCD+/R+HVR+bgfPmucRlsGK1FLr5A6h8K/sIlWzDGrJ2y4tg2iDtkvIRQa/qUis00ed41phR4EttbcD+wDnLJDf1cwNey3wHuD4lp5aDlbg68fT7vsDvHRbuP5l4UHTrm35dzGByiUT8EjVBDyU2yFAnKrl4OQ3ugzi2KfWyRwcnGWQD/ja6HaZg3+WNtgu85GBgNdvZwVfcVdjvH6/EG5cit2OJWiTwHcLeEbH6MRhx1qgTuxNL4Oo2ql10uGNPMIbtkv7puZ0Z7vMwy7nDjt2jF0WelybhPufAS8u4C0LvXH1zaknOvUohzoyBl8GX9E67OTzcPIGXwZfBl9bz9lZ+6ZZdjt2jF/mftxM4Kuswcn5wJ0K+MLcbxt/o8GXHVzUjNQA1MzXio2mtsscnLzBl32TwZfBV8eQp37crODrFsA3gZ0LOKPjnqR28ma+6gE1+2fg0TTt1HZp8GW7jPqYg29SX3LQSdtlXQtVOGRVnvh6ZL4eWhV/fVNRK1/XLbUyGXjYyY/qdGqdtJPPY6Iz82Xmy8yXma+uMU8r5uufgbsXcIceepF6ojP4Mvgy+Fpt2KntMgcAavBl8GXwZfDVA+yZPez4XpXFKOojkbpuqZ28wZfBl8GXwdckv5Y6DzGHkJtlUGtHDguC1PNl1jJYj2HHE4B3FHB418grnGU5Nn7bw7smPdIOzjlfTd2wg1sjr2Igu8zByZv5MvNl5svMVy8ub9aEe+10PLCAD/bQi9QTnZkvM19mvsx8mfma7NzNfJn5itqRw6JoYyTcl3C9cPzQjQr4kcFXDxLw6jIKNbWTj/1IvSDI2sH1ZgH5rbDNfNk3mfnKzy43DPj6S+DDwOYCtvTgeFNPdGa+zHyZ+TLzZebLzNe06c2Loszz3tZVzlcJfwc8poA9pmnmnH83+PLq0szXEq0u57TztrflMNGZ+bJvMvO1RL5pvYGvNwE7FXBAW+854/UGX3ZwBl9L5OBmtOtFLzP4MiMddSiHDVHqSw46mXq+zFoG6w18fR44toDnL+pNJ9yfWpkcdrSTd9jRYUeHHR12nDbFZQ08pnW+o79nLYP1Br7OBJ5awDs7GrzcJjqDL4Ov3HQyawfXkx8YfWwOMnDY0ay8w45LxMqvG/BVws7A6cBeRX22Yx/NzJcdXNQr73asJZED8EhtlznIwODLvsngy+CrD9yz9sHaJdwJ+Bxw2WLMIZYd9Si1kzfzZebLzNdqY05tlwZftsuolc75WrFP2+VGOFi7hMdVJ4c/t4DrdgS0xj0mtTIZfNnJG3wZfE1ycanZ2ByAh2VgRjraRw6LovVf56uEVwE3LuDeBl89SsDUvsOOS0Tt924J+Ux0DjvaNznsuES+aT3lfH0UOLGAv+/R4Zr5soMz+FoiB9ejL8htojP4sm/KTSdTz5dmvjpygGue7VjCz6vK9i8pQLW++mqplclhR4cdHXZ02NFhx8ke3mHHfNjY1POlwVdHSGgi+CpBuQY6UPvOBajWV18ttTIZfBl8GXwZfBl8GXxNm+OyBh7TOt/R37OWwboIO5awF/AN4CoFnNXRwI17jMGXqf2oF6lX2LEfqXUyawfXoy9oPjoHGag/qXXSCfc1EXBV4JSBdG/Sa3LQSfum9b7bsYSHA68u6lpffbbUymTmy8yXmS8zX2a+zHxNm+cMvjKvQbhemK8Xh5Djnadp5IJ/N/gy82Xma2sjspPPw8mb+bJvyo2NTT1fZu2b1gv4eh9wRgGPXxBcTbs9tTKZ+TLzZebLzJeZLzNf0+aqrIHHtM539PesZbBewNf3gTcU8OqOBm3SYwy+vLo082Xma9Q/5ODkzXzZN5n5WiLfNAl87QB8CLgecFvg1PBNRwEHAc8GDuvgd22w0tjdjmGn43nAvQv4eJsHznGtwZcdnMHXEjm4OWx8nlsMvsxIR71xwv2KBaWeL3Owy7kq3AuAvS4ALYGvfYEDgIOrXTVHAEdSZ/LP+7vjWnq5SeDrZsDxwDWK/neYpFYmiSwH4/auqvQ7y6L5pNbJrB1cSx8z7+U5yMDMlxeGZr6WaGG4VthxFHwdogrywDEBiO0evnPe30XmbFaHNwl8aafjmwrYftYHLXBd6onO4Msr7FH1Ta2TOQAPy8DAIxdGOofFsWRhu8xcBm3Al0KOR4+ALwGweX/XFfg6FLhjAX3vdJRCp3byBl8GXwZfq1dPqe0yh4nOzJcBqJkvM19TGbI9gcNbMlBivsRundS8bwt8oIRfbgNPbvm8eS5P7eQNvgy+DL4Mvib5LqcDpE8HMPO1op2p58scFkVRBspL36q1Yb66yvl6PfBB4ISW6GfXCrBtV+Wc/bR530Xw5ZPhDdcDMXN9N/VBFfQv7PtFazx/M7AT8OuEfdgxyODcRH2wDFYEn1onlZ6g8Tg7kS7otZZBLXzbpWUQzdB2CbnI4LTGpsVL3eRa4CvubDy2OrrnfoAm2i52Oz53DtZLHV7FfL0XLnMg/PFPsM/l+z3TMQosNZI382Xmy8yXmS8zX5ORvtm/WjY5sT4XJFqY5SIDESWrZLDUdb5K2Bv4mlZ8Bfx2gAE2+KqFbAeXXga5LAhycXBnjHNwA/iEXCY626V9U1PdbZeZA9BlB1+PqkIeLynqRPghmsGXHVzUs9QA1OBrxeJT22UOE53Bl32TwdfWKCAHu5yrztcQYKbNO1aVmijh5cBNC7hXmwctcG1qJ6+u55DQmRp4WAYGHk0zTm2XOTh5gy+DL4Mvg68F4M3kW8eBr4+q9lgBf9/LG1c/NLWTN/iqx8Tgy+DL4Gu1f/KiKH06QA6+SZqRw4Ig9XyZtQyWPez4S+AFBfybwddAEvDqMgo69UQX+2EHl77+Xg5O3syXfZOZLzNfvQCBrZivsq75pR2YtynqpPshWuqJzqyPma9RPU+tkzkAD8vAwCOXRZGZL7PyM7HyS8t8lXAH4AsqvFrAH4dAXq5wf6mUU7M+OTi41DIw82UnP+r2Uuuk7TKPlAiHHWvLyHphuMzg64nAPxRww4GAl16TeoVt5svMl5mv1Qaf2i5zcPIOO5r9c9jRYcde4NBo2PGNqjdVwAG9vG38Q1M7eYMvgy+DL4OvSS7PzJcT7qNu5LAgSD1fZi2DZWa+vgp8qIAXGXwNKAGvLqOwU090Djs67Oiw42rXl9oucwi9Zh9yG2jGMvjqSNCXMl8lbAL+BPxVAcd09PxZHpMayZv5MvNl5svMl5mvyd7a4KuWTdbAY5bJtoNrspbBUjJfJdxE9b2AaxdwcgeDNOsjDL7MfJn52tpasnZwsxr2gtflIAN9goGHZRBVOQedTD1fZi2DZQVfDwVeX9Qn2A/ZUiuTmS8zX2a+zHyZ+TLzNW3eyxp4TOt8R3/PWgbLCr4OA/Yu4G4dDdKsjzH4MvNl5svM16i/yMHJm/myb2rqZQ46mXq+zFoGywq+PgZ8d8BjhaJSp1YmM19mvsx8mfky82XmaxphkDXwmNb5jv6etQyWFXydDTy9gKM6GqRZH2Pw5dWlmS8zX2a+xnvMHHb6Oe+tHpusgcesE+6C12Utg6UDX2V9pNApwM0L+PaCg9P2doMvgy+DL4Mvgy+Dr0lzRw4A1OBrCQDoMoIvVbT/ELC5gC1t0dOC1xt8GXwZfBl8GXwZfBl8TZ9MU8+XZr6mj9FMV1xS56usK9o/uICbz3RXtxelViZ9TQ4rK1P76be0R81OrZNZO7huzX/i03KQgTpnu7QMopLmoJP2TWscSbiMzNeLgfMKeORAjrX5mtTKZPBVj4YB6IpWptZJO/k88msMvszKN+cq22UedjnRPy8j+PoI8JoCXmPwlUACdnAOOzrs6LCjw44OO06ffrwwXC/M171ht/+BbwK3L+DL08e+8ytSK5NZHzNfo0qdWie9ws5jhW3mywtDM19LtDBcKubrY3Dve8GbgcsVcGHn0Gr6A1NPdAZfBl8GX6vtNLVd5gBADb4Mvgy+DL6mo5g5rrjaj+FZ14e7FHDLOe7v4pbUTt7gy+DL4Mvga5Ivc8K9E+6jbuSwIEg9X2Ytg6Vivn4L77gSnFTA47tAUnM8I7UyGXwZfBl8GXwZfE123gagtWyyBh5zzL3z3JK1DJYKfF0E390GnlXAW+YZiQ7uMfgytR/VKLWTj/1IrZNZO7gObH6WR+QgA/UztU56F3IeO7ENvpYAgC4N+DoIbnQU/CBRZftcJjozX2a+zHyZ+TLzZeZr2qIghwWBF4aZ7HbUOYwHAc8GDpumOaN/fw/c+UD4WAHbJ6hsb/C19YB4hZ2eZchFJ+3k8wjxmPkyK9/00rbLPOwyeZ2vfakr0x9cUeNHAEcCx7UBYF+DB+0Bh2wPe7W5r+NrUyN5M19mvsx8mfky82Xma9rUZvBl8HWJjhwCnAgcU4EuAbHd27BfJex2Nrz8Ati8Gzx4mtb1+HeDL68uo3qlZv/MfK0Yemq7zGGiM/Nl32Tma+vJPwe7TM58KeR49DzgS8ALOLWEc4oayV6tgNN6BFhrPTq1kzfzZebLzJeZLzNfZr6mTYFZA49pne/o71nLYKiE+ybz9VfA3sAbZhHwCfDAm8Aznw7Pejm86lvwitvDB2e5t4drdgF+C1zQw7NnfaR2FF0ZOH3WG3q4Tu9Xkds/9PDsWR5pGaxIKbVObg9sDnYxy9j1cY1lUEvVdmkZRPuyXUIuMhBZ9L1RxzcU+GrmfL0J+My4zozzygfBVY+CT/wRfrMd7LwfHHAMnNmHB5/hmVcFfheAxwyX93KJJrorAWf08vTZHqr3C3z9cbbLO7/KMlgRaWqd3C6AL9lFqmYZ1JK3XVoG0QZtl5CLDE4GvpoKfOm9c+92LOHqZ8B+74fPPw6+m8rDs8a20QH75Fo6edTScc5XrfRZU/sD2WUOMtCnptZJ+6Y8fJPtcgl801DMVxc+MAcH55yveiTt5NPLINpUap20XeYBQG2X9k3NedZ2mYddJk+4N/jqQgL1M7y6tAya2mTwlZ6RzmGiM/gy+DL42nqezcEuDb46wj6pJzqDLwPQUVVOrZNZO7iO7H7aY3KQgcGXwZfBl8HXNF81199zcHCpJzqDL4Mvg6/V7iO1Xebgmwy+DL4Mvgy+5gJX027KwcGldvIGXwZfBl8GX5N8pXMx0+di5pAWIv3wfJm5DJxwPw3ybf13gy+vLqNGpJ7oYj9S66SdfB5O3syXfZOZLzNf7RDNjFfbyZv1iaqSw+rS4KseDdtlHjIw+DL4Mvgy+JoRTrW7zE7e4MvgyyG3cV7D7J+BRy6MdA4LQy+KlmBhmHPYUVXMtwAXB6saGnxJNupD8yihFE5+2/D9F4V/Uxj35YA/NWa9oVmfvwB+w8qZnmmqlXIAABpGSURBVEPLYIfqbNI9Q5XiMshhaBnotTuHQr/fbozF0Dp5e0Dvj0dLDW2XlkE9+DnopO0SUssgugLbJewHnA18PhFm0AkTTwD+X2O+XLpSEzr/8QjgZ8ADwjmGQzp5CfHd4QzK5wJvDoM59ER369APgVApls6HGhJ4CHy+BjgAOLI6TuhZgMDH0MDjIcCLgAMrfTh+YBlo6HcEPgB8rQLj0gcdrTS0DNSP61Ofa6pzUV8XxmJonXwhcC/gQcAvE4QdLYPaGeWgk7ZLSC2DCL42ul1qrnwG8NhwBODQ7J/mylcCnwXeN8viOEfmS+Dib4C3Vh+hVcWNA+uh1bZYsCHOdbwtsAn4egUAHxkYFwEfnWWoMxWHOlhb7z4mONrbAL8HvhzAxyntorZzXX0jQD8fDsBH7NuPKwX/FXA+cM5cT21/058HPXhKAIMaC+nCT9o/au47BPyuU4GfWwI6KF6HGGtxMJQM1HEdFHsfQLqg9qoAAr8/oE7eCrgh8MQAxsWInjrgQe+WwYoKp9ZJ2yXkIANpxEa3S0UmLg/sUs3b9w0LQxEGmqeGwAyKUO0fFugHAVer5qz/CPOlojarMEOO4EuKdLMQ2rheJdDDqsnuPEB9/dsK3Z479/Q5+41iNRRqE8h4Zgg5iWF4BfDR2R+z8JWa5DSxCZAKVYsB27X63eND3xZ+wZQHiAEUyPg58EDgoaEvkoEOSI8h4b77oVW+ALEOJ31HkMPDGyucvt+v598lGJKAj5inR1Ug6CMDyiB+oxjQY4HHVRT704D7BTZwCBnoHbLJ3Srw9Wvgv8JKT4zoUAsS9cEyqEc7tU7aLmsGMrVvsl2CwI/mJKUlPJ/6/xVBO3QgzKAxEPv23ipd6SXAx0PESKTRJ8c555zA1w0CqPhRCHEptLNNmGgV6rpdYH76OlhbtKHCa3rPa4EfBoFpEMX4CFVrMDX599m0sn90AFkKvZ4WgKeYOIGdPSrGQ6DoSz12QqsoofdPA/8dwltRDtKZBwdGLub9dN2VcTJQ+PmsCnD9XWBZFNuXkcVcuK77MCoDAWGB8gj67lSxoE+udOI7Xb+48bxxOnmLYBcCPCdWRq5cj4MDSO+jK6N2KZv8y9CH+4dFymcqff3XPl4e8i5H7XKjySCKNrVO2i5r9nnUPw/tm6QPtsvVMtDYaE4SdlC7SYiaKVrVRxv1zz8N0YnfhpeJwBGRJNJgVcsFfIkqfGPV0fdXE/6dQ7hP/99s+wAKr4gJ6qOJTdJgaULTylqhz9MbL9LEu3fPzJfG46UBZCqcoxDXYwLzF7ty80ClKvTWRxO4U36V4tZiu8TyfGIEEGjS1d9j8nmX/ZgkA63yldcg4PeLAIT6MqpxMlC499+Cbr48JDwL+ImV7auN00kZ/DtDTqTGQMxk0+F02ZdJdikGWuFPAVGF4uX0osPp8v16lmVQSzS1Ttou6+jLOP88pG+SLtguJ8sg+h+NlRaJSh3qa56YhhkULZPdNufPS/1jLuBL6PCqwKfCSlchnbeHHQNiXEQdir7TpNNXkyDfFXJ4xH5JNpFdUv+eF/Jc+owfaxL76wBEBWw0wSnH6gfho5XzdMUgjz6Aj14j8KsJ9RsB4AhoCXSoXTOEXv+xwQx2PR6TZKD8rj4n+eZ3TJJBn0BnnBwn6aRsRXrYlw7EvkyyS9mG7HKIfDfLoB6N1Dppu6z9zzj/PKRvki7YLifLQKSFGCeRBlowj5I4Xc5Xa2EGRUY0T06MSuQCvrSav0ZIYJZw7hoAx2WrxPtrNbaOdim40Wfp/Vq9i0WIcXzl9CjU+LEB48ZK6ha7pxwa7exSDPubYdenmMG+wmxRHgJ32zXKOogFVPhRiffq0//2OQjh2ZZBLYjUOmm7rMvNpPZN0gXbpWUQXW8OOmnftKB/Tg2+lKAmcKOde8qliqyS8mvUlFA8unWzy7lfKxnlNv1ZlVR/dIjNKq9KchEAFBAb3b7a5fvjs/S9WlEJWGmHxsnhDyqvod00AiPqz9834tld9kPGrHFQMrmAlhLqY9z8poEJE/uocJvKLfTRLINaqjnopO2yTp5N6ZukC7ZLy6Dpa1PrpH1Th/45JfjSrj0Biy+GmkH/UiXHPSmUNRDbJcpOyfea8PsKr9wzhNekVKpnJfAT64SozIO2jj417PbrA3DEyVbA6n+qXWzKa1OSvZKXVcdJzJ+ozTuM1C/pui9K5BXw1Y92aii3TUnOquMkiltjobpnzfolXfZB8t/oMojyTK2Ttst6R3Fq3yR9sF1aBtEv5KCT9k3QmQxSgy8BC4EusSxKdhfro7wmlTbQjpKX9cT0RIXWOxRG024ErTKV16Vt9OqDmKgTAjjrEmiMPkvAQ3WjVMbid+H9yndTrFpg5zkhF00y6atJoZTP9J+B9VOcWjWEHlaNyXXDFtq39AiCLYOVkU2tk7GUyUa2yxxkII2wXVoGTfC10efLHOyyM/+cEnzp3QIcKhwqtkUATOE/MU7/NEBuk5RaOxEEcsR2afegttEr1KlEPf0M1XQkgZL8tYtMoc6dAtuk3X0CZH037Z55TxgH1SSJ5STEBCocO0SzDGopp9ZJ22Wt/6l9k3TBdmkZRN+bg07aN3Xon4cGX3qfdjKqRpFYHVXofn3Yri+2SUAsJnj3VUxVO/YU2tO/Al1KHHx1AD4CHioiqST3sbU5OkQhOqLl8LCL8x+qnZ3PDiE+yUfhvrjpoK/SGqoVJnbjbqF2lt6j3Z4K8x4VEnxVPFCbDvpqlkEt2dQ6abusAVdq3yRdsF1aBk3AlVon7Zt68s9Dgy+xO6qSrlWl6mipppaqZKtekApWCvBoR9/YirAdIABtj9ehlwJ+YpjEcumYFG3dV0K5dhQp4VylFfosKSGAJ1brn4F7hJIOAkIqLSEQpvISygGTbPra3agzClUv67jAsinkqtIB6peS7FU4U3LoK9xpGdQKnYNO2i5r5jmlb4ruzXZZn5+60X2T9CG1Tto39eifhwZf2q2hOhzKpVLFeB3Oq/wmDbKOzun7uBrV/4jvlHKrOrgYNlUpV87XUEekKL9N5SxUR0xjIPCpg5slG7W+AFcTv2qi0bmR+n7RySoi+7lQIyX2owO8O/ERlkEtmhx00nZZ725M6ZuiodguaxC80X2T9CG1Tto39eifhwZfAjg6pzAeSyPW5ythd512NKqsRN9N5RtUlVwAR5SqEux1ZJFyjlSYrc+K5U06WeGFWBVcJR600lOulw4T14GcfTcluQtsKtdOMpGhi/XTjlOdT9Ws7t9HX6R7G10GUa6pddJ2WS++Uvsm6YPt0jKIfiEHnbRvqufHzjHD0OBrdBJXGQOha9HMfZd0GAcgdqgYJx3XI3pXrc+yFmsBGG000AAr5NhnLa21+qCjGGLJh77qiVkG02FsDjppu6xLrKT0TVFTbJf1MTEb3TdJH1LrpH0TdCaDFOBL71SIS+ctSZmU/yXw1VfxznHTnYCOmC+xPqphJcYpBeCIx9UowV8nsr+tx1pa4+SglVU8skfMn5LvY52z6TChmyssg1qOqXVyo9mlvjceVt9kpIf2TdphrZSLZi1D22XNRG503yS93Gh2OW5WWZcy6Bt8aWJVodCzGvW6VDVa5x6pcryOz1Htjs93M4+veooMWMBKYc64e1KhrjeHnX7fCjlgOj5oiJIOzQ6qar12WWqXpyhNyeS/e6qlpXGWHM5vyEG/0xgoz+6V4RBS1TzTTsuh2kaUgeQ+ml84tE4q11Fnpcbwv8Z7SLvU9wrsa/NLzC9MIQPpu3ZYxzakDPRO6YF8gM601eaaONkOaZcqaK3TJZT+EVMuhrRLgU8BXvkhzRMCoUP7JrEZAnrNeWpIGazlb4fUyTgWsolUdjlOFutSBn2CL1VnVjhtz1CsUwU7fxMKmT59ALAjg7p3eKd2Ev4s5DNpd+P3B2SYBC5VWkO1zGTcasotUZkNlXTom/GTg1f1fh2QrRX2A8M7NQFr88Ezey5kq++1DOpxF8DQSQE6QUBsrxYBatppOqROakerynxo/AW2NfmqD0PYpfRRYH/02LAhZaCJVv4oyl9jMKQMmiBL8pBdamex8iyHtMsbh8Xx1UJFf4HhIX2TNlqptJDeqSR7/avNR+rXUL5JJxlo57VKDikKorSPtzZK7vTtnyPYUBRIstD7IwgeUiejb1I/FJVSX7TTfUi73FAy6BN8PTgAHIX3lMwtRycEe9JAtIocihLZtYtQiF61tO4ejHpIlktJ/QI8qhivmi1DfX/TqOXQtZng2tX7HxHKavR1ZNO44bUMaqmobppCXV8PxYRPC8V9h9YJLYzk2LUQ0cJAZVV+OsBuY8lAE66O7dKkpnNVZafaYCL2eyid1MLscWHxIyB4xzDpyUaG6oOYbgFA5bqKZfk/oebhUO/XWGhxGhkv+ShFAMRAxY1AfbvqCPoExDUXaSG4V/BR8WzZvvugsdf3igVVdOCdocyOTlcZciwEOAU8VeZH80RcqPf9/fH5zdMUNF8LCDUXJ0P0Y0PJoE/wpdyh7aoaWq8NuwpVU0uFPKXUQzSVstAKRrS+HL2+VTv5VMtLNb2GbiqtoDMbVdtLuwqHaqqSrSOC4gpOE58mOoFirTT73tXY/M6NLgOFV5TE/asw0YgVvnpVduWwHmvbjdMzrfS1y/fXIdylmm4x1DWEXsq5a0et2OCPh3NEv1GdbXrsEC8PAFAnW+idqvknwCG/pLI3Q+y41mfKLvWjSV9NQEynbCgVYqim3ebykWLflCIixkMLVZ0wouPE+m7y0WLbNMlrQXKXoIdiZlV/cIgmGxTjJTCuRbkYIPVJ+jHkKSfxW5V3+4KwMJI+DNVuEOYDvTOWP9LpJtKLP46E5/vu04aQQdfgS6tpnYmoiV3OVSsZraj035pgRC33CXyaSZpSEDn5dzSq12vVrSN8RPH3VUFf79XKWvlsqh/WXD1pwotnNqqIqoqaKg+rj6bCsWI0RldvquklJ6sK+pqEX9rHy0MOhZgNhZ5lxCqgq0luSBlo/MW2nhL0IBbOHUoGEq10Un0QCyvQ/dEQ5pUuyk40Aenv0tO+WtMudX6qwv/aQaaJVuFoAUIBMC0O+mijMlCOk4B/ZFj0fq20+zxVYlQGWmXrTFWFt8QyKDSuA+xj7lUfcog+aZxOatLX4lDpCH2Wu1HItWmX3wy2qm//YJh4pROKGPTVmnapRaH0TpP8/63O9D05gGPZSV9NNif7k/+NjNt9K/CraI3YaPlFyaNPm9S3aaOVvvtHIx/aXKSqELnstY8amKPzZbMbYsfVL7HjKvqtc3/7aKN2qfFXG1IG4/yz+tCrDLoEX3ErsEDFPuEIHxnV6wIAECCRcmul1VeT0ag4n/Jp9K+AhwZRVPIXAwumlc6Hey5kqlWEzkqUAxPobFLocbUnil+r7j6aHItW8XIkitk3nbnAkMJf+/a8s3Gt09+HkIEmU+VzaNw1wSrvT5Obxn4oGUQDFujTj5ge5Xsd0NjYIDZMv+trsplkl7INhZ0U6tDKNu4s60Mf5cTWkoHYPwHiT/Tx8kaZgqZvUohRTYfI6/B69U9g8Cc99UGPXUsn9XeFwHRNX35B7xhnl5pgxcjLT8pnKBwou+mjTZPBLcJ4faGPl4dnKg1Du8sV3hPjpnlQ6RgvquaF54dFs3yUQrJ9NvVDi6EXA/8+slBWCFQkgciKvvLOxs2X8XtvGTaBCRz1VQlgGmYYQgZr+aZeZdA1+NJKUqUjRN+K4RAAiEyPJhnl/miXVV9NBqMt+wo1ahWtkKdWDFrhK/Qmw5ex9Z1PoPcJACmUIwVXyDXuLNPvtepWYde+cgr0Du0yfUxgXHR0U8whkAxk1GIA+zo6SOO71unv+u6+ZaDvfHwAXRpvgXA5Ou0u1XcPIYM42Wl1q5Wj7E2TvfL/FGaSTgoca/Lr6zgrObhxdqmyJh8Kq/++7DE+t5lPMioD5bgo7CO59HWO6SQZyDdpkpeTVfgvrrr7ksdaOhlTI/o+aWOSXUoPFe4R+BQb1pdvmiYD2alAcF+6oLGVPijkq3CnNiPFhboYWOmj3i/Wpy8ZRP2KflphTuVc6qzfODcpZUebAEZZsS51c9J8qXcIBGtR0mfpobXsUguQIWSwlm9S9Ko3GXQJvjRg2j6ugqWa2AU2hFzlWBXD1+p6iCOE1A85MAlNKzih9j5p/LWMQfIVy6FzLLXK0qpy6Ka8DjlWGZESu9eimrvsm5gMTW56r/IIBEgFQpVHMUQuhWSvhYC2TYtxklMT4/XIsNIUOB0isVhOXiyo+qAzS9UvMcAKOSocO0Rbyy6H2HxiGdSjvJZOKs9qiGPFcrZLyUCAZIjjzSII0wJd/km+oo/Q3iz2HTeECXhqodwsATPL/YteM26+FDAS+NS83WfL2Td9pE8ZdA2+NIgK7yh/Q2BD29iVW/SDnlcy45RD36b8s4cExkOr/L4VaZKSKqyk1Y1ofdHdfTNvo/2I8XMdWq4fHWU0RFMehVhIgXEBD7GAynPoM7en+V2xdpTAtxgvATFtoVbuVZ85f6Oy1SkK72psX9emD4V+ZdxDtBzs0jKoRzoHnbRdrlidbEM7fgVKleMVd3wOYZfNd2i+UiqISAMBQTE/fTNvo+9PMV9uWN/UNfjSYGrlomRehTqUqKc8CyWxDrGqi8oUk5n1/1IoHRjdZ4htEviL1bKjYWk31xBMQ+xPs3q2QitiIPrKLZokA7FNyqUQ4BDoUbivrxDbuD4olKCNHsr3EugT+BQQHLopDK98EoU1lNwuOQypkznYpWVQa11qnZQ/2uh22TzhQH5SDIzA15D+WbrQjETov7U41MaHIRfoqefLDembugZfUh6hduW39FW1ftqkqZ00ynUSfSsF7juHorlzptm3ZlXeIYFn7INW2EcE4KO8Ae0ukzyGXE1JBjooXGHnFG1UBin6oHc2dVKHmQ/dcrPLjSoDjXsOOmm7rHcYR98k8KX6e30CnniMWvMdo5X8h/YLo75piPly9Bs3rG9aBHwpPi9WSwnssSm/Soo8xAHV46rhKqFfgEOVuodiFUZ3zkgWQ1YmHlc9XisJjYEAcJ87p+K4C+yqXlhMXNXvh0jYjO/PQQbqSw46abus61Sl9E3ShRx00nZZL8RT+qboo1RGY/ewCShufhryNAP7pjz886VgaV7wpWQ8lZNQaFG7RZQ4LEYlHpUxROLiuGq4487N63s1MWnnTN/vjc+fVD1+KKZLYFsnB2hnocJ6MXF1iNVkLjKI/Uitk7bLeidbat8kfbBdWgbRL8gXKtQsP6kTDQQIddzdkM2+qd5hP3qKQArMcMm4zwu+otLI0Y3bJjukUqWqhjv6jZJFyp0zqarHRznExNXR0hpD6kJqGcRvTa2TtssahKX2TdKH1Dppu6xJASXVp/RN0TdIH1TrUsfdDbHre9T/2jfVJVVSnCKw1Vi0BV/jTn9vKraKmypufHZPM248dV05I80yAUNVw42fNakq75A7Z5RDIHZLyeuRaRyyery+VaVEtC067hyMO0yVT6HdhdplqOrMfbXUMtB35aCTtsv6VAkBLoV0Yl7NkL4p6nhqnbRd1mArtW+SPkw6YSP6aR2hpA1AOgmlj2bflId/Hju2bcDXuNPfVcFeE7+eo5IOqtCsfKs+EheVx6SjipTL9exqVbtjqNkU6dshquFKiNOq8g6xc0a5ApK5aGwVp1T9LFVuV+h3iOrxmuhUHV3ASqVFNAbaTRhzGXQ0h/L/VN+sr91DqWUgXchBJ22X9UkGYjVUlFJ1BZXvOKRvis41tU7aLmsQnto3SR+mVfK/VijDpB2WfWyCsm/Kwz9PBNVtwNe0099VDVZnBqqWUh9NRvWAUCtLz1fxUtVE0UHRAmRDVMON4GutSv5D5DoJhOr4Dx2MLBbu3eGMRiXXD1FBX8VrdVahjk+KBQIFBHWMj8CWjosRAO+T9UotA+lCDjppu6wXfWLCVaVeizDV01M5Dx2WrYmtb98U/V1qnbRd1oW1U/umCL4mnbCh0wz6zo+2b8rDP3cCvlKf/h6rQwt0xB18KhaouihiXYYs55C6Kq/qqKkgX2QZldyrjQ/KI9AxFX03sWvKW1AB1XgsisZAtbz6PDi9+V2pZaC+5KCTtktILYOol6l10nZZM/+pfVPTN4w7YWOI0wzsm/Lwz52ALw3mM6vSEilOf48fcJ1QgO5VVZjhqLCq1c4Rhdz6PAtsVICpq/Lq/TqwXI5GQFB5VzrWSezfp/pGXuH5ymcQZR6r14tx03+reOgQ1eNzkIFEkVonbZe1k03tm6QLOeik7bLOtUrpm6ILTn2agX1Tev/cCfiKaD7F6e/ND1Cyog4FFuBQfodyPcSG9ZVbNEl4cvj3CflnKSr5x2RiHdAsxkubHAR6dGD3UE0bHRTikfzFgomBEBAeioXMQQaSdWqdlC5udLvMQQYRgGlnne1yY8sg+mD5KJU3UNHvFCds2Del989j5+M2OV/NBwx9+vto59VvxfZ1RMY3EhxEOhS4meU9iu3r3DzlvZ08yw0dX6Ocr+uGBFMV3O1js8W0LqeWQVyYpNZJ22VdT0lHOCkHTCc79JHMPE0f9ffUOmm7rPNRU/umWXSl72tymC9T22UOMthqnOcFX30ri59vCVgCloAlYAlYApbAupSAwde6HFZ/lCVgCVgCloAlYAnkKgGDr1xHxv2yBCwBS8ASsAQsgXUpAYOvdTms/ihLwBKwBCwBS8ASyFUCBl+5joz7ZQlYApaAJWAJWALrUgIGX+tyWP1RloAlYAlYApaAJZCrBAy+ch0Z98sSsAQsAUvAErAE1qUEDL7W5bD6oywBS8ASsAQsAUsgVwkYfOU6Mu6XJWAJWAKWgCVgCaxLCRh8rcth9UdZApaAJWAJWAKWQK4SMPjKdWTcL0vAErAELAFLwBJYlxIw+FqXw+qPsgQsAUvAErAELIFcJWDwlevIuF+WgCVgCVgCloAlsC4l8P8BZyeRxPpSCQ8AAAAASUVORK5CYII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6" descr="data:image/png;base64,iVBORw0KGgoAAAANSUhEUgAAAl8AAAEvCAYAAAB7daRBAAAAAXNSR0IArs4c6QAAIABJREFUeF7tnQe8dUV19v/7hdcCWEAp9hqjQGyIvWH7YgHFgD2gsceaRMUW4xeVCNZP1FgjGEs0GI1o7AV7QxEjNqwoIFJUUKS9+9sPe4a733PPuefsc/beM+feZ36/+3vh3l1mr1lrzTPPWrOmwM0SsAQsAUvAErAELAFLYDAJFBPetBfwOWC78PdnA4cBRwEHAfH/9edFfjfYh/pFloAlYAlYApaAJWAJ5CCBSeDrrsA3gHMB/fc5wNWBA4CDgSOAIxf83XE5CMB9sAQsAUvAErAELAFLYEgJTAJfzT48AXgH8CTgROAYYF9g93DRvL8Tk+ZmCVgCloAlYAlYApbAhpLANPB1NWAf4F0hvHj0CPgSAJv3dwZfG0rV/LGWgCVgCVgCloAlIAlMA18x5KgQ4SEdMV/7A7cCXtdyCHYNOWg/bXlfl5erD2cBF3b50JbP2gzsBPy65X1dXr5jkIHC0imaZbAi9dQ6uQOg8Tg7hSKEd1oGtSBsl5ZBNEPbJeQig9OAU0f94zTwFUOOmmQVauwi5+u1IYz5zZbOWizc9sBJLe/r8nL14Uzggi4f2vJZl6ly7q4ybjBbPmeRy/V+yUC5gCmaZbAi9dQ6eQVA4yG7SNUsg1rytkvLINqg7RJykcHpFXl1Xhvw1Qw5xvsW2dk47t42zlr9EZL9UZubOr5Wmw7OyAB8XRU4peNva/O4HJz8RpdBHK/UOpmDg7MM8gFfG90utRBJLQNpg+0ycxlMY77aTMh9X2vwVUs4B+M2+Eq/wjb4WvE4Bl8GX1Eb7JtqSRh8ZS4Dg692kDG1kzf4MgAd1djUOmknn4eTzyXsmJr1Mfgy+Mop9DrRPxt8GXy1k4BX2LmssM18mfkatV0Dj/SMdA6RCTNfSwBADb7aQY/ULIOZLzNfZr5W22xqu8yB/TPz5YVh0zJy0EnbZV2cfmyeuMGXwVc7CdjBmfnaWmPs5B12jBqRA+tj9m8JWJ95Jp057snaNxl8tRvR1EjezJeZLzNfZr4meS0DD4cdo25kDTzaTbtzX521DAy+2o2rwZeZLzNfZr5GvUYOTt5hR/smhx2XyDcZfBl8tZOAHZzB1xI5uHmUe457DL7MSOcUelVfctDJ1GRF1jIw+GrnaVMrk8OOdvIOOzrs6LDjZL/t0Gstm6yBR7tpd+6rs5aBwVe7cTX4MvNl5svMl8OO4/2mE+7zKIJt8LUEANTgy+CrnQQMvgy+DL4Mvgy+JvnNHACowZfB1zzz+sR7fLyQQ25ROXJwcKnDG1EWqdnYrKn9Tj3Q5IflIAP1LrVO2i7NfDWtxL7Jdb46c8GplUkfYgdnGdjBbW3Sqe3S4MsLw5wWhma+zHx1Bnr0IDNfdnA5ObjULIOZrxX3YvDldIBc0gFyWBwbfBl8GXx1KgGDL4Ov1Qpl4LEGtd+D/Y17pJkv+6acfJPBl8FXp67PzJcdXE4OzszXEji4Tj3Q5IcZfNk35eSbDL6WwDd5t2M775yaZVBvc6C1UwMPy8Aht6blprZLgy+DL4Mvs/Lj0IQP1m6HsSZendrJG3zZyY8qZ2qdzAF4WAa1VnhRZBlE/2C7zLzQrJmvdqgstZM3+DL4MvjyCnuS1zL4MviihBdvgX1/D5/cEf6h3RTX6dWp58usAajBVztdS61MBl8GXwZfBl8GX5P99roDoCVcDrhJ2PF/JeCKQPx3R0A/Vwa2BTYBd78Ijt0W7lKlqRwKfA04AzgN+FUBf2o37c19der50uBr7qHb+kYn3Bt45JRXkdrJR1nYwXm3Y9SF1DrpXMwFc3JL2B24BXAzYI8Auq7XmAp/A/wu/PwWaP6cD9y8Alv32QI/2gR/FkDX5YHtG8/Q/acGMBafpX/PBI4HvlnAyR3M2/ZNLrLagRrVj0itTGa+DEDNfJn5MvO1DpivEgSqbgncDtgb2CuApHOArwP/C/wA+C7wvQJOn2UmK+HIEvb9I3x8B3hovKf6/XUDe3aNMJddFdgpsGhi0gTebx+uF8gTY/YtgTHg2ALOmuX9jWtSz5dmvloO2KTLzXwZeJj5MvAY5x/s5GupmPlKLIPfwF0Phd+8qgZMl7ayDhXeJgCtWwP62Rk4LwAtAR2BnG8U8KMO5sy5gUdZM2+3DWDwL0Jf1aVPA/8BvG9GIGa7NPPVgSqb+WoK0U4+sZP36nIrm7aTN/iKCpHMN5XwxQZz9FLgwhA+vClwHWBLYLO+GlglAa7vFvXvu25zg6/RjpSwGbgX8LCKCbt/KHf0b8onK+AXa3Tcdmnw1Zlep1YmfYjzKiyDpkKn1snOnPwCVmoZGHwtDL7KujTBdiH0pxwp/Xf8Ud6U/lv/xh9dI93bFbg2sGdDhy8CBLLEgJ0YWK2vD5js3otdlvW3H0i9i1Kg8k1Vkv8/F/CrMfZruzT4WsCtb31ramUy+KrHwwB0RS9T62QvTr6lxVoGBl8zga9yJYn9BsANgfjvtdbQOYUGR3/+CJxLnYelXYS/Bp5WAkV9DvHBBby9pR53eXnvdlkxffcEnh1Cqf9UwMtGPsB2uQD4OgQQfSoBHwYcBRzU+H/JepHftVE253wZeER9Mfgy+DL7t9p7Jgu5ha4kt8t3ws0fDj+umJlzynqH390DOLhVyGPaoZq/VGrh+9Vc9hPgpPCjewSm/tD8KUAga6ZWwnXOh7/6Npx2G3jXTDf1d1Hv4Ct2vYRHVKUuXh2A6GOLOvyqZvA1J/gS8Lp3lQB4v6CU+1bx6gOE6KvEziOAI4Nw5/3dcS31zuDL4Mvga7XR2MHZyc/E+rT0t/Ncngx8lTXIEuDZ5SL4zrbwnapswgNC7atvhxwrhQG/WsAP5/m4Ge9JJoOR/g0GvvTest488JpqV+aDK/D6TCXmvwx2fVa9Y/OCGWXX9WWDymBC51sfL6Qtr0qoEy2r4mza+SDGS7HrYwABMdUjUZv3d2LS2jSDL4Mvgy+Dr3E+wwC0lsqGZb5KeDNw1y2w86a6AOm7qxpZ76kS4D9e1CHDodqGBF9RuGVNzoiYuaRdAIddto6cpWhLCb7Eel0TeE61HfZ1AWAJbB09Ar4W+Z3B13zqmINxb1gn3xiy1DKIXTHwMPMVdSG1Tg7umwLjIqblaRLCRXDSJrjCNnUCfIo2uAwmfGQy4FHWYd+rXAi/2Ba23bRC1Aw9Hslk0PjQ1syXwNe8jJbeO+1eVe99ZcuR2C3sQtHApmpi31QFOBWNqu+WccvJqkJxqqbCfJKBciRSNMtgReqpdVI5NBqPtgUYu9Qby6CW5oaxywNh85Hw1O3gkIvgq6fBK64A1z4fbn4SHHMH+EyXCtbiWTn4JnU3mV2eD2/YXCfj73IxfH9zXUA2RUsmg8bHRt+kkwi2apPOdlRYUVtJle/1pACmdOO8+V1Cf/He11e1T94PnNByNLSdV1t9f9ryvi4vFwAU+FL9llRNNVcEvrTDJlXTWWKSQSrwZRmsjHxqnZSD03icnUoZAcugFv6GsMuvw51uAS/fAhd+C555G/hyQ/c2hAxmsLVkdvkc2PEJsN95cL0bwcNOgcOvCW+Zoc9dX5JMBo0PkW8SUbLqdIK1DtaOuxi1XVZxXLVFdjaOu7eNsJ3zVUsrB1p7w4U3xihqahnELjns6LBj1IXUOtmrbyrrxbfSYPavPviF2vhVwMUjtrmuZdBiwswi5HY63GBn+ER1TNJDi5p0GbJlIYOQN78qWrYW+BpSSLO8y+DL4CvqSa9OfhZlzCC52eBrZaAMQGtZrFvgEY68Uc7xL7WjrpjM/K9bGczol+Jl2QCPEu4bNkDctYCvtPyORS7PRgbjUpUMvtoNbWonb+bLAHRUY1PrZNYOrp15z311DjJYl+CrhE2hruTzVEm9Sj05vLikssHEZvBViyYHnbzUN5Xw1KpTYitvX9Q11oZoWclg9IMNvtqpQOqJzuDL4Mvga7XNprbLHJz8ugNf4TBqhaquq5zhAr41g7s2+MoQfKlLVdj48FB7bc9imE1rOdhl692OM+j44Jc47GjgEZXOYccV8zPwcM5X1IZ1AzzK+tifj1Ef3LxfMfvmnnUjgwVn2OyAR3nJyUuXVL//dAHPX/D7Zrk9Oxk0O23ma5YhzGeiM/NlAGrmy8zXJK+1LoBHCXcLO+L/pzr65xFjkurX8trrQgbtpqWxV2cJPEr484r9Oh64VVEfOt5ny1IG8YMNvtoNfWqWweDL4Mvgy+Br3YKvsj6a5l+q8iUvqXK7/qmde77kaoOvWmjZAo8SXhKOLty7JbBuqw7ZykAfYvDVbjgNvmp52cGll0HU3NQ6mbWDa2fec1+dgwyW2i7LuoSOjrR7SGC7/mPO0bBvyh98Xbbasfo94I0FtD3ppo1a5GCXzvlqM2JrXJt6ojPzZebLzJeZr3XFfJX1QuYj4Szh/Qs4dgF/bfCVOfhS90q4a8jpU/L9jxYY77VuNfjqSLBOuDfwiKrkhPsVo0q9IMjawXXke6Y9JgcZLCXzVcKegHK7/qBQVAE/mybsKX83+FoC8BUAmAq436iA2y445pNuz8EuzXx1NLipJzozXwagZr7MfK0L5quE/QCFFz9bHWH3oBY7Gtdy5wZfywO+rgr8sDqy7ykFvLOjObr5GIOvjoRq5svAw8yXgcc4d5J6UZSDk18a5ivkd70UeDrwSuBZBWzpaJ4w+FoS8BXYr+dUpxY8JjBgo0dFLaoSOdilma9FRzHcn9rJm/kyADXzZQC6tMxXCTcB3lclW2sxfVABx3Tkm+NjDL6WC3xdLhwZ9ZwC3tyxLhh8dSRQM18GHma+DDzMfE12qFkDj7JmusR4fSHsaDyto7mh+ZisZdDD9056ZNbAo9npEp4B/B1wnar46kUdyihrGbjURLuRNvNVy8sOLr0Mouam1smsHVw785776hxkkK1dlnAb4P8BNwfEcLxqbklPv9G+aYmYL3W1hMsDvwKeWsA7pg/xzFfkYJcOO848XGtfmHqiU++8088yaGppap3M2sF1ZPfTHpODDLIDXyVcE3hZqN2l8OLTC/jJNGEu+HeDryUDXwGAvQB4eLUB48ZTDk5vox452KXBV5sRW+Pa1BOdwVc9OAagK0qaTCdLeO5FsO/v4FNXHeastq1Ms4T9gf3PgcsX8N4rwH92ZOczPya1DEY6mgx4lPCAi+GBp8MvrwYn6jxG4P5VXpfA1pML+NTMQl3swmQyCN3OwTepK1kDj9EhLmEn4GTgwKIuPdJFy1oGDju2G+JkE12jmzkYtx3cBg47lnD9cDzIay+EL26GO1QhpQ+EWk07VGzH9uFnu8a/+u8rBz3+UxV+Oj/8NP9bv9P/6+e8ahfcH8NP/G/VgiobtvBQ4KILYdttoSjgXe3MeeGrxew8+iL44ra1DBROU+Xu2N/47+i3xm/+U1HXt1qolXU47wUXwR7nwwd3qI/oGayVcCXgpyX8ugob3RDYNhRN/dceEuqnfZd9Uy2hrIHHuEGsiu0eAfx5AfeaNsgz/j1rGRh8zTiK4TKDr1oQdnDpZRA1tzedLOF6wE2rQ45vRl0M88bVTrW/aJrMFvjhJrhRSKL+cQBgAhTnBuCk/27+CHgIiOmIEf1ot9Pof+t3uka5IPo3/rf+f1Pj/QIdv78YttmmBnw6sHfIptX6X2yB72+qZfNzgcFGfyPYnKVPEZBdEECp/m3+t4DopHZdYKctcMYmuA7wniqB+XfAOeHfMyv26QzgN1VNpUv+u4C5kt3LGlxdA9i7AljK5bolNRgXKj5lC2zZBj5SwONm+egerrFvWl7wJd1StfubFvCdDnTD4KsDIeoR3u1YC9LMl2XQNKlOwFcJeo7AjCZUTayqOr1jYKFOqIpgKpT03SrM922xHAWcVMJ7gX3Pg49tBw/oyM5nfkxZ75B61AWwuYS3Xg5ePvPNHV04iwxCQnETaApcNkFnBJ+ybf3o/5v/xv9uAs/mF9wJ2ONC+Nm2sFdIWhYDqclHP7sAKmg5CgYFkH/b+DkbiD/6m3yugFb8kT402/+GAqmfA/5abOiFcNJmeGxR72hM0Qy+lhR8BQD/X1ogFPDYDpTH4KsDIRp8rQjR4MvgayHwVdbsyK3Czy0Ce7FzeOg3gK9UOTvfrIDVcQUIeK3VsnZwHfmeaY9JKoMKAO5eMY3PuBD2PA+OuRK8aFKHS9g1ADGxdvoRINOPQocCV/FHTOLvqx1oZwVAFv8VOBN79s2i/tul7Y1wpcfXDOQp0wTW498NvpYbfN05nPl49aJeCCzSktpl6LgT7hcZwca9nbAMC/YlGfgqYZsqtPOAM2Gvn8IH9oavLfgt896eTAaNDqd28rEra+pkWbMoe1UO7XaNH92jfCQBK4Gsb4V/v1PUoa42LWsH1+ZDFrg2Bxmo+6l10naZx8JQupCDTs41X5Y1w/62YnEmO2sZOOerncedS5navWLq1ckcXAl/A7xhC/yqgO0KeEkw8l+HnSpa8epvW62Ip35R+wuSySAX8BVA1QNOhB0/BO88pM7vUd6NWJDIZikJXGFENeVSCCx/WT9FDbq6aFk7uC4+cIZn5CADg696oAxAaznkoJNzzZdhnnleATeYwfbWuiRrGRh8tRvduZSp3SumXj0Y8CjrXBHlkygHSIm1ooTFpMSmQ1FPD6EKOb3dwh+UPKyieUpAFqvypRCm+NnUr5vtgsFksEZ3kjr5Et6oPBuxkSWctKkGvBojJacLiCl8+NUg+y8Vdaioj5a1g+vjg8c8MwcZGHgYfDVVMwednGu+LOt8yFNV92vBshNZy8Dgq513nkuZ2r1i6tW9AY+ynrjvCtwduGfY2aZdVgJQXw87uZ4GbNb2+s1wx9HelqBEX+WSRDAmwLZPYGAEEJRPJPZFzxMDo7yStq03GbToyCDgK5yF92fUu8z0r360ItQON51GfJ6MuKgriAtwfVvJ8C2+Y9FLs3Zwi37cjPfnIAODL4OvdQG+9BFlHVXZe8GyEznYpXO+ZnSi0y5bl+CrYk4eUe1gO7gqF3CPIAABpI/rp4AvNoWicNfn4DZ3qQHZJaGuWVrY8SUWLYKx24f7tKX42FCq4NNFvR1+Wls34CsUFxSQij8CVgJaKt9wCcAKTbsNBaq+D4hBFKA9UH+7EF55GfiHaULr6e9ZO7ievnn0sTnIwODL4Gs9gS/tsP1lVTblJkXt8+ZpOdilwdc8IzfmnnUDvkK9HtXieVTY/aQClUcDnyymg6pOWJ8S7hbA2F0C4yaRC4x9EviEQFlRF9rcqv0W7vHqqm7RC4ev63RJP0rY7QS49c3gM7MA0MBeqWbWnzdAloCVficHoaZaWAJV+lGhTtXMUlj3x0Udvl3VStjjvbDLg2uA3DZRviOTWN7ckq4EkEl+jcGXwde6AV/Bz+rEChXuffKctmrwNafgRm9zna9aIguxPiU8uIqnPz4wJ5rk31AVSXx7Udf7mbV1Ar5GX1bWYUwBMjFwYsnUBEKULK4dMD+otr0r7LlH+Nv9C/jgrJ3u4rqyPjblv/WsLXD8ppoxVJhVpRokF9VTUimHyGBdq/FeyVvHrUSQdem/lYNREcx5WuoFQdYObh6BznFPDjIw+DL4Wm/gS1ESHTWkshPzpKfkYJdzMV/anq7ieWoSwnHVSv2oavI4qCq8+Oyq+vRh4W+L/K6NnzP4mhN8hZCfANezQnL8fwBvXaAQYi/gq6kMZV0vSIU+tXtPFbQFuFRlXXog9unioj6GRuBMuWQCj7EWkQpELtKURhVrH10R0I/qIOlfgSkBYJXdaLZY/0gbELTZQIBRQEuhwp8U9bllfTSDr7pArMDrRmb/DL4MvtYV+Ap+XuktIgd0dFfbtrTg6wlV7sk7wjEh+uh9gQNCbpDOYDpSiHSB3wnMtWkGXy3BV1mHtP62Co0pH0hn4r2mqnb9+g6K1/UOviYpRsXcfU95UkW9E/NNIQdKQEl9igUitXFgkbYlFJjUaisWmlRYUP+t43WeWMJvSjh3E9xmxjy1Rfqz1r0GHgZfUT+S2WXowEKsfEcGYhnUgswaeMw61iEf+dACrj3rPY3rspbBpN2OkfXSalLsg7Z9HhKOGDkmADExEmpKBJ7nd5E5m1WmBl8zgq+yZm109MpTAiNwWAFvnVXQM1yXzMFVJRaudh4ceDycentQTsDgTblqp8FeX4QPHFAzXCmbwZfBl8HXigUm800ZAdB1A770ITozVARCAe9u6WiXEnzFbxQI06R97+osspeGhOwm0BIAU5L2PL8z+GqpSdOMO4CuZ1Tht6eGpG2tGC7JT+q42cGlL+YYh9Tgy+DL4Mvga9TFZw082sxHZU38PKioT+po07KWwSx1vhR+VE0mJUHPy3JJYPHe+4dikAqBtWk6k0x5QMqjSdVURFR5RalyS/TdovaV4H1aFMLT4QovgCdeGZ5wEZx0Ehy+e71jsK+m90sGi+ZWzdu/VTKY90EL3JdaBrHrqXVSdd00Hn2farDWUFkGtXRS66Ttcox/XsDHLHLrurHLx8H2b4ATT4SD94TPthBKLjJQ+STlAm/VZgFfOqT19eEQ3i5yvl5b1e54T3VG4PEthKhL5WAFvpRgnaop9KlK4anBl5inU18JV3wMPGkH+NuL4cenwaHXqutz9d1ycPKXyKDvD13j+allELuWWidzcHCWQT7ga6PbpQBoahlIG9aVXZ4LL7gs3G5zHYWbteUiAwGvVdUEJoEv0XwKM6ppa73CimqL7Gwcd++sQtR1Gz7nqzpK5kUlPPCPcPL2dbmCh4Tw4osWPIahzTjoWocd08sgjpnDjg47Rl2wXaa3yxw2HUgfsg65tZ1wQkqNcr/uUVW913F1s7SsZTAL8zXLRw5xzYYGX2VNZ59zMXx5m7oGlhTxsQV8dAjhj7zDTj69kzf4WlFKA9BaFrZLyyBaRdbAY545q9q9/wrgdgXE01GmPSZrGRh8TRu+rf8+uJMPZyUqT05HAP2lDlHeAttuU9fpenG77nd2tZ18eidv8GXwNWrQtsv0dmnmqye7LEF534r4PLKoU5emNYOvaRKa8e8bhvkq6zCKwr33rQ5Lvl8ocKuyClcs4Z6/h59XFT9fWNRV31M0O/n0Tt7gqycnP4dB5eDkzXyZ/Wuqbg462TlZURUMV5WEhwE3Luoj2dZqWcvAzFc7T9u5Mun14XBlnW+ocOL/CVXdv1xVdRfgel8Bv2h0M4eVlcGXwVdUyawdXDvznvvqHGRg8GXwtRHAl04a0TFtH6vOvNW5xAZfc7ut2W9cN8xXWVdnj4dJ76OT24MYBLjeD7yzqHO6xjWDrwXPt5xd5da8MjUANfNl5mtUQVPrpH1THr5JepHDgqAvskIEhXKd9y/gA2t46axlYOar3Uw8lzKFvC0pzN2Be1bHNt2wOjHgvOq/v1gdcH1s+PfL4azCaT2yg8vDwaWe6Ay+DL4MvlZ7y9R2mYN/XtfgSx9XgkpWPTyEH389YdI0+JqGJmb8+1IxX4HdknLoTEyxW2oqfKoicZ8tauA1T8vBuO3gHHaMupu1g5vHwOa4JwcZqNu2S8tgQ9hlCZcDTlDdz2Jy7a8c7HIiYWPmq52nncp8lXWC/BOB+1AnBP5XVaD2Q8D/FN1UhDf4MvPV1NqpOtlOxVtfnbWDa/01892QgwwMvuqxMwCt5ZCDTvbqm0q4dXX04Ver016eUMAbx5hu1jIw+GrnbCcqUwl/WVXgf1l11uWegd06UpX8ZwwltumFwZfBl8HX1hbTq5OfwThzcPIGHgZfTVXNQSd7t8sS/qn66BdWedJ/VsBJI7aatQwMvmbwrI1LVilTCC8q/nxgtVvxU8BzivoszL6awZfBl8GXwdc4/2LWx8xX1IusgUeXk2MJXwOuDNy5aJx5nDv7Z/DVTgu2Al8l3DXsTtwWeHJRH7/UdzP4Mvgy+DL4Mvga72kNQGu5bCTwpXxwbVy7OAAwHWSdvQwMvtpBpUvBVwmqOq9trioPccAapSHavWH61QZfBl8GXwZfBl8GX2vNFhsGfEkIJewW0n22qIxTAQJgWcvA4Gs62Fk10ZVwy+qAzy8An1MV+qIuGzFUM/gy+DL4Mvgy+DL4MvhqSCAAsM+EX92hgAup54ozh5qcx7zHux07Ev7VvweXuXEdY/5qUZeRGLoZfBl8GXwZfBl8GXwZfI1IoISdAwO26xb40x/go1eExww9SZdwHRWB/QVc6Vx42x5bn1JzSXfMfLUblatvgQ8WsD2wd0elI9r1wMBD8jIAXdGa3ncUTVHQrKn9tsY15/U5yEBdd76TZRBVOAedTOKbSthfJZ5KOLUqQaF8sLsVEBmxOU189ttCUfW3V+Wlbn0hXLQJPr8t/PXoEwy+ZpcpP4cXXBueWdXtulUBP2hxa5eXGngYfJn5MvNl5svMl5mvMRIIG+E+swV+tgmuCxwDPDrkgS08Fwd27XoqbxFOq7kRNdMlsLkrsF18ySnw0qvBvpvqElRbNYOvGYairA+73r+ER2yBo7eFR85wW1+XGHwZfBl8GXwZfBl8GXxNkEAJr9oC+10MZ26GvakLnB9awL/MOjGXsFc4d/nGwB4BaAl0KfKldlY45PvH1VFHP6qKq+uYI/2cFo4+eqouugAOvSw8z+BrVsk3rivrKvVC0De9GD62Ldx3jsd0dYvBl8GXwZfBl8GXwZfB19qz6iWh17Le9fg06tyvHaoj/44DTqxqc343HFG0GRB7dW3gmmGuv0V49Nnh2u9TR7t+Gn5OKuB3a72+hKv8Pez2qhqYXWDwNQcEKutzGK99AZy1Gf6wCW4/x2O6usXgy+DL4Mvgy+DL4Mvgawbw1dztWNbEiX4Erq4FXAM4h7o6/skVQPtlAFffqaJd3x4p2jrPHO7djvNILd5TwqGqXL8FTr0IXnNZeOkiz1vwXoMvgy+DL4Mvgy+DL4OvluBrwbl3ntsNvuaRWgN8CWztX8A+VSX7M8ZRiIs8v+W9Bl8JLOywAAAgAElEQVQGXwZfBl8GXwZfBl8GXy3hw3yXa8uo4rWKnw7WStgUkuheXMB/GnxdInpvaU8vg2gDSbZzNwxww25pz0wGtst6QOybajnYLjOXgXc7ToFxIUb8fmDnUN/LzJcdXA5O3uBrxXYNQA08ojYYfBl8RV3IGoAafE0HX0frkgIOCHU8DL4Mvgy+Vuwmawc3EEWegwxy0EmnROSREmHmawkAqMHXGt65qhVyJeoDOpXv9WGDr0uF5dVlegBq5svM16j3sl2mt8scAKjBl8FXp+vOwXO+yro2yPNVtbYAnZaeOrwhgeZg3Hby6Z28wZfBl8HX6inGvmkJgEenyGDyw3JgpL3bcZ7BLuuiau8v4NnhfoMv55bkklti8GXwZfBl8DVpassaeMwzH89xT9YymBZ2VHl9HaXzlPDhRwEHUYORwzr4XRt5Dsp8lXDLUAn3ugU61vGSZvBl8GXwtbXVZu3g2jiYBa7NQQbqvlkfyyCqcQ46mXq+zFoGa4EvgZ2vAJ+tKr4eXAGRfamTzvXfR1Ql+I8MYGTe36nEf5s2NPjSN96ygDs0OplamdQVhx0tg6bdpNbJrB1cGwezwLU5yMDgywvDpgrnoJP2TWsQNmuBrxcBXwPuFZivQ8IZRzohXEBs9zDSOiNpnt9F5mxWnzcY+CpBZz0p0f4ZBbzF4GvVEHmFnX6FHQfFDi49I53DRGfwZfBl8LVErPwk8CVwpXZKI+yokKPKLjSBlgDYPL/bEzh8VtQVrhP40mniOoOp13Y+7HcZeM/xsMst6nOfcpnozHzVI2H2Lx+dzAF4GIAaeESL8MKwloTtMi8ZnDcKWsaBL1WR/xBwl8bFMeF8XpZLj4r37l89/1ZV0dLXtURQu1aAbbtw6GXLW9td/ns4YhNccYc6xNps6sNZwIXtntjp1WLldgpV9zt9cIuH7RhkcG6Le7q81DJYkWZqnZS/0Hic3eUAt3yWZVALzHZpGUTTsV3WJ+Lk4JtOA06dBXw1r2km3HeV8/VaQCzaN1s62EGYr7fB5kfC6RfCUy8D/z7Sx9QrbHXHrI9l0FTL1DrpFXYeK2zphFkfyyD6BttlHnYp//zrcedBe7fjCLoqYb8QSr1KsXXIUVemnugMvurxMgBd0dvUOmknn4eTN/iqbcIAtJaD7TJzGUwDXy3JqV4vHyThvoS3i74v6k0Foy31RGfgYfCVm07ayefh5A08DL6avsF2mYddusjqLLAw7HI8E3hyUYOw3CY6gy+Dr9x00k4+Dydv8GXwZfC1tXfM2jeZ+WoMVgn3A/5L1PWYkKOuNPNlBxc1JnV4I/YjtU5m7eBmWXR1cE0OMjD4sm8y+DL46sCdrX5E72HHst4IIOAlEDaupZ7ozHyZ+TLzlR8jbfBlu4xamUM+qvqSg06mni+zloGZr2AyjZDjU4oahBl8TcbQqVmfHBxcahmY+VrRTzt5sz65MNI5+CaDr1obDL464sF6Zb5KuA/wgTVCjvqM1E7ezJdX2Ga+zHxNcqmpFwQ5AA/LYAmAR0eYYNpjDL6mSWjGv/cNvt5WFX7deY2Qo8HXykDZwaXf0m7my8zXqOu0Xaa3yxwAaPasz4xz/qKXGXwtKsFwf2/gqwSFX1Wh+2lrhBwNvgy+mqqceqIz+DL4MvhaPbmktkuDL9tlUytdamItAFjCbasDxL8U6nv9bo1rHXashWMHl14GBl928gZfBl+TpqusWZ+OCJlpj8laBk64B0p4EXD3Am4/ZTQNvgy+ooqkBqAGXwZfBl8GXwZfkydtg69p8HTGv/cZdjxOyfZFDcLWagZfBl8GX1tbSNYObkbfsuhlOcjAjLR9U1OPc9DJ1PNl1jLY8MxXCVcFfgPcqjpSSCDM4Gv6VJSa9ckhryK1DMx8mfky82Xmy8yXma/pM/aCV/TCfJXwKODwAnaeoX+pkby6aOBhGTRVNbVOZr26nMGmu7gkBxmY+TLzZeZriVh5M1/wn8AfCnjkDF449URn8FUPkgGoWR8DULM+41x2akY6B98kueSwIEg9X2Ytgw0NvqpE+22A3wOPKuC9Bl8zSMCryyik1E7eYUcDUIcdDUAddnTYceaJe94LOw87lnBX4NMzlJjIZaIz62Pma9R+vLpMf/JEDitshx29MHTY0WHHefHVmvf1Ab4OB25XwJ1m7HHqic7gy+DL4Gu1saa2S4Mv22XUSocdzUg3PZSLrI4DVyX8L/CuAg41+JpRAl5dOuy4RKvLVlo9/8UGXwZfBl9eFI3zIAZfo1Ip61DFr4BbFHD8jH439QrbzJedvJkvO/lJ7ip1HmIOrI9lUGtHDguC1PNl1jLYsAn3JTwaeHkBO84IvHRZamUy+DL4Mvgy+DL4muy0Db4MvqJ2GHy1ADdrXdppzlcJ/w5croADW/TP4MthR4cdHXYcdRk5OHn1ycDDMlgK4NFizl3k0hzs0mHHMWHHU4EXV8VVX9didA2+DL4Mvgy+DL7GO02HHfOoQeiw4xKwfxsy7FjC9YEfA3sUcKLBVwsJGHwZfBl8GXwZfE1ymjkAUIMvg6/Wk/ogYccS/qZKSHxFy3wv9c3Ml8GXwZfBl8GXwZfB1/TpPfV86bDj9DGa6YrOcr5KOAq4fMV6PWimN69clFqZ1JMcVlbOLUmfWxK1MrVOZu3gWtr3vJfnIAP13XZpGUQdzkEn7ZvWIGw2athR+V7/XMC/tvS2qZXJ4KseMAPQfBYEdvJ5bOs3+DIr35zObJd52GXrhPu9gM8B2wHPrliiw8KoijE6qMPftcE+nTBfFet1veobfgLsXsD32nTAYcdLpeUVdvoVtpkvA9BR92W7TG+XOSwMpRcGX5nLYBLzJaBzThjAlwJPAvYBDgAOrujtI4AjAxiZ93fHtQQ+XYGvRwKvmiPfS9018+XVZVTb1BOdwZfBl8HX6kkktV0afNkum1rZmvmKN4sBE4L+LHAI9c7AY4B9xRyFi+b9XWTTZsVgXYEvgUbV93rIrC9uXGfwZfBl8LW14XiFnccK22FH+yaHHZfIN62V8yWwJdbr7YHtUsjx6BHwJQA27+9SgS/le/3fAt5g8DWHBOzgDL6WyMHNreHtbswBgBp82TcZfC2Rb5qWcC+26d3AQ0Ou17wsl0TSvPdmwCvb+Td2A7YP9bla3lpf/iW49u3geyfCLfaAH87xEMnjTOCCOe7t6hbR2qLWBSJTtZ2CDM5N1AHLYEXwqXVyh7AB4qxEuqDXWga18G2XlkE0Q9sl5CSD3476x2ngS51Xwr0YsK5yvl4PvB84oaWz3jVsAPhpy/suvfyH8IAbwKHbrIRM2z5KAFDg68K2N3Z4/eYAvk7r8JltH6XzMCWDVODLMlgZsdQ6KR+h8Ti7rRJ1eL1lUAvTdmkZNMGX7TIP3ySi5PRZwVfc1fhH4M5VjldMjl/q3Y5lzbbduID7zOn4nfNVC85JrellEFU4tU7mEHKzDGyX0R7sm2pJ2C4zl8E05mtOjNLLbQsn3JfwBeCT1Ue/cM4epnby6nYOu2ns4Ay+ognZyefh5L0oMgBtTmu2yzzscu7djnNilF5uWwh8lbAphMkOLODDc/bQ4MsOLpcVtpmvFSNObZc5THQGX/ZNBl9bT+w52KXBVwlK8j8e2LmAMwy+5pSAHZzB1xI5uIW0fPabc3DyBl/2TQZfS+SbNkzYsYTHVjv0nlvUFe7nbalX2A471iPn0KtZn6YNp7ZLgy/bZdTHHHyT+pKDTtoufbYjlPDmqrzFFasjhR48L/JyhftLJeecL+d8RWWwk89jojPzZebLzJeZrwXgzeRbF835Usjx3wt4xQK9S43kzfp4hT2qvql10uDL4Csn1scLw3o0bJeZy2BDhB3LutbHn1SrrKgPDJ+3pZ7oDL4Mvgy+VltvarvMYaIz82Xmy8yXma95sc2a983NfJWgMyq/oQr5Bah22bwttZM3+DL4Mvgy+Jrkv8z6pE8HcM7Xinamni9zWBRt7N2OJTwaeE4BN5wXdYX7UiuTwZfBl8GXwZfB12RHbgBayyZr4LHgPDzr7VnLYKOEHY/Q+W8FHDDrqE24zuDL1H5UjdROPvYjtU5m7eAWtPdZb89BBuprap3MgfWxDAy+ot3mYJcbnvn6PPDxAl40qzc1+FpTUnZw6Sc6gy+HN0aN1HaZ3i5zAKBmvpYAgG4U5kt5Xg8u4BiDrwUlYObLzNfWKpT16rITbZ/+kBxkYObLvqmpqTnopFn5jVznq4QbACcB1yngF9P96JpXpFYmdS6HlZVX2OlX2Ga+zHyZ+Vrtru2bloD1WXAenvX2rAHoume+Svgr4C0F7DjriK1xncGXV5dmvsx8jbqIHJy8mS/7JjNfS+SbNgL4Up7XHQvYx+CrAwnYwRl8LZGD60zj136QwVctH7PyechAY5GDTqYmK7KWwUYAX8rz+nEBT+/AEadWJjs4O/lRNU6tk1k7uA5sfpZH5CADM19eGJr5WqKF4UYAXycD/1jAkbN40SnXpJ7oDL4Mvgy+Vhtpars0+LJdRq3Mgf0z81WPRg52uTFLTZSwPXAucKsCjjP46kACXl1GIaZO7I39MPBYY0dRZxq/9oNycPJmvuybzHyZ+erF5bU+XqiEOwKq8XXZAi7ooFepJzozX15hm/ky8zXJlaVeEOTA+lgGS8D6dDAXz/KIHBZFG5b5ejzwzA6OFcqFZTD4Mvgy+DL4MviaPPUafBl8Re0w+JoFos5wzTzM12uAaxfwgBmeP8slZr5M7TvsuETU/ixG3cE1OTh5hx3tmxx2XCLftK4T7kv4NPDlAp7XgYPVIwy+7OAMvpbIwXVk99MeY/BlRjrqSA6hV/UlB51MPV9mLYP1Dr5+DTy9gHdP854z/j21MqmbORi3qX1XuF8Kan9Gu170shycvJkvLwzNfC3RwnDdgq8SdgLOBG5WwAmLetdwv8GXHZyZryVycB3Z/bTHGHyZ+TLztdpKUs+XOdjlxku4L+Eu1GHHy3e009FhxxXjMvNl5svM14o95ODkzXx5YWjma4kWhuuZ+frbivl6SgE3mbZsbfH31EjeYUevsEfVNbVO5gA8LAMDj1wY6RzSQiQL22XmMljP4Ot1wC4FHNgCXE27NLWTN/gy+DL4cnhjkp8yI52ekTb4WtHO1PNl1gB0EvhSWYevqEwD8OwqdHdYkOdRwEEd/m4a2Gn+vVWpiRKOBT5TfeAL27xkyrWplcngy+DL4Mvgy+BrsqM2AK1lkzXw6HBOXutRWctgEvh6mIBL+KqPAI8OZRYOAA4GjqA+K1FgZN7ftT3upy34UrL94ws4usOBNvhyeCOX8EbsR2qdzNrBdWj7uTt59c/AwzKIemq7zByAzhJ2jEDrHsCJwDHAvsDuYZTn/V1k02b1jzODrxJ2AVRmYo+i7nNXLfVEZ+bLzJeZLzNfZr7MfE2b0wy+lhx8CfAocf0fAYUcxSI1wZcA2Ly/6xN83TnsdNSZjhdP09IWfzf4MvNl5mtrg7GTz8PJm/myb2papu0yD7ucu9REDD+eChzSEfN1f+CWgI7+adN2Bbavcs5+Mu2mU+DgXeDJ28Le065t+ffdgLPo5pDulq++9HIldKqG2WnzPqCD+/R+HVR+bgfPmucRlsGK1FLr5A6h8K/sIlWzDGrJ2y4tg2iDtkvIRQa/qUis00ed41phR4EttbcD+wDnLJDf1cwNey3wHuD4lp5aDlbg68fT7vsDvHRbuP5l4UHTrm35dzGByiUT8EjVBDyU2yFAnKrl4OQ3ugzi2KfWyRwcnGWQD/ja6HaZg3+WNtgu85GBgNdvZwVfcVdjvH6/EG5cit2OJWiTwHcLeEbH6MRhx1qgTuxNL4Oo2ql10uGNPMIbtkv7puZ0Z7vMwy7nDjt2jF0WelybhPufAS8u4C0LvXH1zaknOvUohzoyBl8GX9E67OTzcPIGXwZfBl9bz9lZ+6ZZdjt2jF/mftxM4Kuswcn5wJ0K+MLcbxt/o8GXHVzUjNQA1MzXio2mtsscnLzBl32TwZfBV8eQp37crODrFsA3gZ0LOKPjnqR28ma+6gE1+2fg0TTt1HZp8GW7jPqYg29SX3LQSdtlXQtVOGRVnvh6ZL4eWhV/fVNRK1/XLbUyGXjYyY/qdGqdtJPPY6Iz82Xmy8yXma+uMU8r5uufgbsXcIceepF6ojP4Mvgy+Fpt2KntMgcAavBl8GXwZfDVA+yZPez4XpXFKOojkbpuqZ28wZfBl8GXwdckv5Y6DzGHkJtlUGtHDguC1PNl1jJYj2HHE4B3FHB418grnGU5Nn7bw7smPdIOzjlfTd2wg1sjr2Igu8zByZv5MvNl5svMVy8ub9aEe+10PLCAD/bQi9QTnZkvM19mvsx8mfma7NzNfJn5itqRw6JoYyTcl3C9cPzQjQr4kcFXDxLw6jIKNbWTj/1IvSDI2sH1ZgH5rbDNfNk3mfnKzy43DPj6S+DDwOYCtvTgeFNPdGa+zHyZ+TLzZebLzNe06c2Loszz3tZVzlcJfwc8poA9pmnmnH83+PLq0szXEq0u57TztrflMNGZ+bJvMvO1RL5pvYGvNwE7FXBAW+854/UGX3ZwBl9L5OBmtOtFLzP4MiMddSiHDVHqSw46mXq+zFoG6w18fR44toDnL+pNJ9yfWpkcdrSTd9jRYUeHHR12nDbFZQ08pnW+o79nLYP1Br7OBJ5awDs7GrzcJjqDL4Ov3HQyawfXkx8YfWwOMnDY0ay8w45LxMqvG/BVws7A6cBeRX22Yx/NzJcdXNQr73asJZED8EhtlznIwODLvsngy+CrD9yz9sHaJdwJ+Bxw2WLMIZYd9Si1kzfzZebLzNdqY05tlwZftsuolc75WrFP2+VGOFi7hMdVJ4c/t4DrdgS0xj0mtTIZfNnJG3wZfE1ycanZ2ByAh2VgRjraRw6LovVf56uEVwE3LuDeBl89SsDUvsOOS0Tt924J+Ux0DjvaNznsuES+aT3lfH0UOLGAv+/R4Zr5soMz+FoiB9ejL8htojP4sm/KTSdTz5dmvjpygGue7VjCz6vK9i8pQLW++mqplclhR4cdHXZ02NFhx8ke3mHHfNjY1POlwVdHSGgi+CpBuQY6UPvOBajWV18ttTIZfBl8GXwZfBl8GXxNm+OyBh7TOt/R37OWwboIO5awF/AN4CoFnNXRwI17jMGXqf2oF6lX2LEfqXUyawfXoy9oPjoHGag/qXXSCfc1EXBV4JSBdG/Sa3LQSfum9b7bsYSHA68u6lpffbbUymTmy8yXmS8zX2a+zHxNm+cMvjKvQbhemK8Xh5Djnadp5IJ/N/gy82Xma2sjspPPw8mb+bJvyo2NTT1fZu2b1gv4eh9wRgGPXxBcTbs9tTKZ+TLzZebLzJeZLzNf0+aqrIHHtM539PesZbBewNf3gTcU8OqOBm3SYwy+vLo082Xma9Q/5ODkzXzZN5n5WiLfNAl87QB8CLgecFvg1PBNRwEHAc8GDuvgd22w0tjdjmGn43nAvQv4eJsHznGtwZcdnMHXEjm4OWx8nlsMvsxIR71xwv2KBaWeL3Owy7kq3AuAvS4ALYGvfYEDgIOrXTVHAEdSZ/LP+7vjWnq5SeDrZsDxwDWK/neYpFYmiSwH4/auqvQ7y6L5pNbJrB1cSx8z7+U5yMDMlxeGZr6WaGG4VthxFHwdogrywDEBiO0evnPe30XmbFaHNwl8aafjmwrYftYHLXBd6onO4Msr7FH1Ta2TOQAPy8DAIxdGOofFsWRhu8xcBm3Al0KOR4+ALwGweX/XFfg6FLhjAX3vdJRCp3byBl8GXwZfq1dPqe0yh4nOzJcBqJkvM19TGbI9gcNbMlBivsRundS8bwt8oIRfbgNPbvm8eS5P7eQNvgy+DL4Mvib5LqcDpE8HMPO1op2p58scFkVRBspL36q1Yb66yvl6PfBB4ISW6GfXCrBtV+Wc/bR530Xw5ZPhDdcDMXN9N/VBFfQv7PtFazx/M7AT8OuEfdgxyODcRH2wDFYEn1onlZ6g8Tg7kS7otZZBLXzbpWUQzdB2CbnI4LTGpsVL3eRa4CvubDy2OrrnfoAm2i52Oz53DtZLHV7FfL0XLnMg/PFPsM/l+z3TMQosNZI382Xmy8yXmS8zX5ORvtm/WjY5sT4XJFqY5SIDESWrZLDUdb5K2Bv4mlZ8Bfx2gAE2+KqFbAeXXga5LAhycXBnjHNwA/iEXCY626V9U1PdbZeZA9BlB1+PqkIeLynqRPghmsGXHVzUs9QA1OBrxeJT22UOE53Bl32TwdfWKCAHu5yrztcQYKbNO1aVmijh5cBNC7hXmwctcG1qJ6+u55DQmRp4WAYGHk0zTm2XOTh5gy+DL4Mvg68F4M3kW8eBr4+q9lgBf9/LG1c/NLWTN/iqx8Tgy+DL4Gu1f/KiKH06QA6+SZqRw4Ig9XyZtQyWPez4S+AFBfybwddAEvDqMgo69UQX+2EHl77+Xg5O3syXfZOZLzNfvQCBrZivsq75pR2YtynqpPshWuqJzqyPma9RPU+tkzkAD8vAwCOXRZGZL7PyM7HyS8t8lXAH4AsqvFrAH4dAXq5wf6mUU7M+OTi41DIw82UnP+r2Uuuk7TKPlAiHHWvLyHphuMzg64nAPxRww4GAl16TeoVt5svMl5mv1Qaf2i5zcPIOO5r9c9jRYcde4NBo2PGNqjdVwAG9vG38Q1M7eYMvgy+DL4OvSS7PzJcT7qNu5LAgSD1fZi2DZWa+vgp8qIAXGXwNKAGvLqOwU090Djs67Oiw42rXl9oucwi9Zh9yG2jGMvjqSNCXMl8lbAL+BPxVAcd09PxZHpMayZv5MvNl5svMl5mvyd7a4KuWTdbAY5bJtoNrspbBUjJfJdxE9b2AaxdwcgeDNOsjDL7MfJn52tpasnZwsxr2gtflIAN9goGHZRBVOQedTD1fZi2DZQVfDwVeX9Qn2A/ZUiuTmS8zX2a+zHyZ+TLzNW3eyxp4TOt8R3/PWgbLCr4OA/Yu4G4dDdKsjzH4MvNl5svM16i/yMHJm/myb2rqZQ46mXq+zFoGywq+PgZ8d8BjhaJSp1YmM19mvsx8mfky82XmaxphkDXwmNb5jv6etQyWFXydDTy9gKM6GqRZH2Pw5dWlmS8zX2a+xnvMHHb6Oe+tHpusgcesE+6C12Utg6UDX2V9pNApwM0L+PaCg9P2doMvgy+DL4Mvgy+Dr0lzRw4A1OBrCQDoMoIvVbT/ELC5gC1t0dOC1xt8GXwZfBl8GXwZfBl8TZ9MU8+XZr6mj9FMV1xS56usK9o/uICbz3RXtxelViZ9TQ4rK1P76be0R81OrZNZO7huzX/i03KQgTpnu7QMopLmoJP2TWscSbiMzNeLgfMKeORAjrX5mtTKZPBVj4YB6IpWptZJO/k88msMvszKN+cq22UedjnRPy8j+PoI8JoCXmPwlUACdnAOOzrs6LCjw44OO06ffrwwXC/M171ht/+BbwK3L+DL08e+8ytSK5NZHzNfo0qdWie9ws5jhW3mywtDM19LtDBcKubrY3Dve8GbgcsVcGHn0Gr6A1NPdAZfBl8GX6vtNLVd5gBADb4Mvgy+DL6mo5g5rrjaj+FZ14e7FHDLOe7v4pbUTt7gy+DL4Mvga5Ivc8K9E+6jbuSwIEg9X2Ytg6Vivn4L77gSnFTA47tAUnM8I7UyGXwZfBl8GXwZfE123gagtWyyBh5zzL3z3JK1DJYKfF0E390GnlXAW+YZiQ7uMfgytR/VKLWTj/1IrZNZO7gObH6WR+QgA/UztU56F3IeO7ENvpYAgC4N+DoIbnQU/CBRZftcJjozX2a+zHyZ+TLzZeZr2qIghwWBF4aZ7HbUOYwHAc8GDpumOaN/fw/c+UD4WAHbJ6hsb/C19YB4hZ2eZchFJ+3k8wjxmPkyK9/00rbLPOwyeZ2vfakr0x9cUeNHAEcCx7UBYF+DB+0Bh2wPe7W5r+NrUyN5M19mvsx8mfky82Xma9rUZvBl8HWJjhwCnAgcU4EuAbHd27BfJex2Nrz8Ati8Gzx4mtb1+HeDL68uo3qlZv/MfK0Yemq7zGGiM/Nl32Tma+vJPwe7TM58KeR49DzgS8ALOLWEc4oayV6tgNN6BFhrPTq1kzfzZebLzJeZLzNfZr6mTYFZA49pne/o71nLYKiE+ybz9VfA3sAbZhHwCfDAm8Aznw7Pejm86lvwitvDB2e5t4drdgF+C1zQw7NnfaR2FF0ZOH3WG3q4Tu9Xkds/9PDsWR5pGaxIKbVObg9sDnYxy9j1cY1lUEvVdmkZRPuyXUIuMhBZ9L1RxzcU+GrmfL0J+My4zozzygfBVY+CT/wRfrMd7LwfHHAMnNmHB5/hmVcFfheAxwyX93KJJrorAWf08vTZHqr3C3z9cbbLO7/KMlgRaWqd3C6AL9lFqmYZ1JK3XVoG0QZtl5CLDE4GvpoKfOm9c+92LOHqZ8B+74fPPw6+m8rDs8a20QH75Fo6edTScc5XrfRZU/sD2WUOMtCnptZJ+6Y8fJPtcgl801DMVxc+MAcH55yveiTt5NPLINpUap20XeYBQG2X9k3NedZ2mYddJk+4N/jqQgL1M7y6tAya2mTwlZ6RzmGiM/gy+DL42nqezcEuDb46wj6pJzqDLwPQUVVOrZNZO7iO7H7aY3KQgcGXwZfBl8HXNF81199zcHCpJzqDL4Mvg6/V7iO1Xebgmwy+DL4Mvgy+5gJX027KwcGldvIGXwZfBl8GX5N8pXMx0+di5pAWIv3wfJm5DJxwPw3ybf13gy+vLqNGpJ7oYj9S66SdfB5O3syXfZOZLzNf7RDNjFfbyZv1iaqSw+rS4KseDdtlHjIw+DL4Mvgy+JoRTrW7zE7e4MvgyyG3cV7D7J+BRy6MdA4LQy+KlmBhmHPYUVXMtwAXB6saGnxJNupD8yihFE5+2/D9F4V/Uxj35YA/NWa9oVmfvwB+w8qZnmmqlXIAABpGSURBVEPLYIfqbNI9Q5XiMshhaBnotTuHQr/fbozF0Dp5e0Dvj0dLDW2XlkE9+DnopO0SUssgugLbJewHnA18PhFm0AkTTwD+X2O+XLpSEzr/8QjgZ8ADwjmGQzp5CfHd4QzK5wJvDoM59ER369APgVApls6HGhJ4CHy+BjgAOLI6TuhZgMDH0MDjIcCLgAMrfTh+YBlo6HcEPgB8rQLj0gcdrTS0DNSP61Ofa6pzUV8XxmJonXwhcC/gQcAvE4QdLYPaGeWgk7ZLSC2DCL42ul1qrnwG8NhwBODQ7J/mylcCnwXeN8viOEfmS+Dib4C3Vh+hVcWNA+uh1bZYsCHOdbwtsAn4egUAHxkYFwEfnWWoMxWHOlhb7z4mONrbAL8HvhzAxyntorZzXX0jQD8fDsBH7NuPKwX/FXA+cM5cT21/058HPXhKAIMaC+nCT9o/au47BPyuU4GfWwI6KF6HGGtxMJQM1HEdFHsfQLqg9qoAAr8/oE7eCrgh8MQAxsWInjrgQe+WwYoKp9ZJ2yXkIANpxEa3S0UmLg/sUs3b9w0LQxEGmqeGwAyKUO0fFugHAVer5qz/CPOlojarMEOO4EuKdLMQ2rheJdDDqsnuPEB9/dsK3Z479/Q5+41iNRRqE8h4Zgg5iWF4BfDR2R+z8JWa5DSxCZAKVYsB27X63eND3xZ+wZQHiAEUyPg58EDgoaEvkoEOSI8h4b77oVW+ALEOJ31HkMPDGyucvt+v598lGJKAj5inR1Ug6CMDyiB+oxjQY4HHVRT704D7BTZwCBnoHbLJ3Srw9Wvgv8JKT4zoUAsS9cEyqEc7tU7aLmsGMrVvsl2CwI/mJKUlPJ/6/xVBO3QgzKAxEPv23ipd6SXAx0PESKTRJ8c555zA1w0CqPhRCHEptLNNmGgV6rpdYH76OlhbtKHCa3rPa4EfBoFpEMX4CFVrMDX599m0sn90AFkKvZ4WgKeYOIGdPSrGQ6DoSz12QqsoofdPA/8dwltRDtKZBwdGLub9dN2VcTJQ+PmsCnD9XWBZFNuXkcVcuK77MCoDAWGB8gj67lSxoE+udOI7Xb+48bxxOnmLYBcCPCdWRq5cj4MDSO+jK6N2KZv8y9CH+4dFymcqff3XPl4e8i5H7XKjySCKNrVO2i5r9nnUPw/tm6QPtsvVMtDYaE4SdlC7SYiaKVrVRxv1zz8N0YnfhpeJwBGRJNJgVcsFfIkqfGPV0fdXE/6dQ7hP/99s+wAKr4gJ6qOJTdJgaULTylqhz9MbL9LEu3fPzJfG46UBZCqcoxDXYwLzF7ty80ClKvTWRxO4U36V4tZiu8TyfGIEEGjS1d9j8nmX/ZgkA63yldcg4PeLAIT6MqpxMlC499+Cbr48JDwL+ImV7auN00kZ/DtDTqTGQMxk0+F02ZdJdikGWuFPAVGF4uX0osPp8v16lmVQSzS1Ttou6+jLOP88pG+SLtguJ8sg+h+NlRaJSh3qa56YhhkULZPdNufPS/1jLuBL6PCqwKfCSlchnbeHHQNiXEQdir7TpNNXkyDfFXJ4xH5JNpFdUv+eF/Jc+owfaxL76wBEBWw0wSnH6gfho5XzdMUgjz6Aj14j8KsJ9RsB4AhoCXSoXTOEXv+xwQx2PR6TZKD8rj4n+eZ3TJJBn0BnnBwn6aRsRXrYlw7EvkyyS9mG7HKIfDfLoB6N1Dppu6z9zzj/PKRvki7YLifLQKSFGCeRBlowj5I4Xc5Xa2EGRUY0T06MSuQCvrSav0ZIYJZw7hoAx2WrxPtrNbaOdim40Wfp/Vq9i0WIcXzl9CjU+LEB48ZK6ha7pxwa7exSDPubYdenmMG+wmxRHgJ32zXKOogFVPhRiffq0//2OQjh2ZZBLYjUOmm7rMvNpPZN0gXbpWUQXW8OOmnftKB/Tg2+lKAmcKOde8qliqyS8mvUlFA8unWzy7lfKxnlNv1ZlVR/dIjNKq9KchEAFBAb3b7a5fvjs/S9WlEJWGmHxsnhDyqvod00AiPqz9834tld9kPGrHFQMrmAlhLqY9z8poEJE/uocJvKLfTRLINaqjnopO2yTp5N6ZukC7ZLy6Dpa1PrpH1Th/45JfjSrj0Biy+GmkH/UiXHPSmUNRDbJcpOyfea8PsKr9wzhNekVKpnJfAT64SozIO2jj417PbrA3DEyVbA6n+qXWzKa1OSvZKXVcdJzJ+ozTuM1C/pui9K5BXw1Y92aii3TUnOquMkiltjobpnzfolXfZB8t/oMojyTK2Ttst6R3Fq3yR9sF1aBtEv5KCT9k3QmQxSgy8BC4EusSxKdhfro7wmlTbQjpKX9cT0RIXWOxRG024ErTKV16Vt9OqDmKgTAjjrEmiMPkvAQ3WjVMbid+H9yndTrFpg5zkhF00y6atJoZTP9J+B9VOcWjWEHlaNyXXDFtq39AiCLYOVkU2tk7GUyUa2yxxkII2wXVoGTfC10efLHOyyM/+cEnzp3QIcKhwqtkUATOE/MU7/NEBuk5RaOxEEcsR2afegttEr1KlEPf0M1XQkgZL8tYtMoc6dAtuk3X0CZH037Z55TxgH1SSJ5STEBCocO0SzDGopp9ZJ22Wt/6l9k3TBdmkZRN+bg07aN3Xon4cGX3qfdjKqRpFYHVXofn3Yri+2SUAsJnj3VUxVO/YU2tO/Al1KHHx1AD4CHioiqST3sbU5OkQhOqLl8LCL8x+qnZ3PDiE+yUfhvrjpoK/SGqoVJnbjbqF2lt6j3Z4K8x4VEnxVPFCbDvpqlkEt2dQ6abusAVdq3yRdsF1aBk3AlVon7Zt68s9Dgy+xO6qSrlWl6mipppaqZKtekApWCvBoR9/YirAdIABtj9ehlwJ+YpjEcumYFG3dV0K5dhQp4VylFfosKSGAJ1brn4F7hJIOAkIqLSEQpvISygGTbPra3agzClUv67jAsinkqtIB6peS7FU4U3LoK9xpGdQKnYNO2i5r5jmlb4ruzXZZn5+60X2T9CG1Tto39eifhwZf2q2hOhzKpVLFeB3Oq/wmDbKOzun7uBrV/4jvlHKrOrgYNlUpV87XUEekKL9N5SxUR0xjIPCpg5slG7W+AFcTv2qi0bmR+n7RySoi+7lQIyX2owO8O/ERlkEtmhx00nZZ725M6ZuiodguaxC80X2T9CG1Tto39eifhwZfAjg6pzAeSyPW5ythd512NKqsRN9N5RtUlVwAR5SqEux1ZJFyjlSYrc+K5U06WeGFWBVcJR600lOulw4T14GcfTcluQtsKtdOMpGhi/XTjlOdT9Ws7t9HX6R7G10GUa6pddJ2WS++Uvsm6YPt0jKIfiEHnbRvqufHzjHD0OBrdBJXGQOha9HMfZd0GAcgdqgYJx3XI3pXrc+yFmsBGG000AAr5NhnLa21+qCjGGLJh77qiVkG02FsDjppu6xLrKT0TVFTbJf1MTEb3TdJH1LrpH0TdCaDFOBL71SIS+ctSZmU/yXw1VfxznHTnYCOmC+xPqphJcYpBeCIx9UowV8nsr+tx1pa4+SglVU8skfMn5LvY52z6TChmyssg1qOqXVyo9mlvjceVt9kpIf2TdphrZSLZi1D22XNRG503yS93Gh2OW5WWZcy6Bt8aWJVodCzGvW6VDVa5x6pcryOz1Htjs93M4+veooMWMBKYc64e1KhrjeHnX7fCjlgOj5oiJIOzQ6qar12WWqXpyhNyeS/e6qlpXGWHM5vyEG/0xgoz+6V4RBS1TzTTsuh2kaUgeQ+ml84tE4q11Fnpcbwv8Z7SLvU9wrsa/NLzC9MIQPpu3ZYxzakDPRO6YF8gM601eaaONkOaZcqaK3TJZT+EVMuhrRLgU8BXvkhzRMCoUP7JrEZAnrNeWpIGazlb4fUyTgWsolUdjlOFutSBn2CL1VnVjhtz1CsUwU7fxMKmT59ALAjg7p3eKd2Ev4s5DNpd+P3B2SYBC5VWkO1zGTcasotUZkNlXTom/GTg1f1fh2QrRX2A8M7NQFr88Ezey5kq++1DOpxF8DQSQE6QUBsrxYBatppOqROakerynxo/AW2NfmqD0PYpfRRYH/02LAhZaCJVv4oyl9jMKQMmiBL8pBdamex8iyHtMsbh8Xx1UJFf4HhIX2TNlqptJDeqSR7/avNR+rXUL5JJxlo57VKDikKorSPtzZK7vTtnyPYUBRIstD7IwgeUiejb1I/FJVSX7TTfUi73FAy6BN8PTgAHIX3lMwtRycEe9JAtIocihLZtYtQiF61tO4ejHpIlktJ/QI8qhivmi1DfX/TqOXQtZng2tX7HxHKavR1ZNO44bUMaqmobppCXV8PxYRPC8V9h9YJLYzk2LUQ0cJAZVV+OsBuY8lAE66O7dKkpnNVZafaYCL2eyid1MLscWHxIyB4xzDpyUaG6oOYbgFA5bqKZfk/oebhUO/XWGhxGhkv+ShFAMRAxY1AfbvqCPoExDUXaSG4V/BR8WzZvvugsdf3igVVdOCdocyOTlcZciwEOAU8VeZH80RcqPf9/fH5zdMUNF8LCDUXJ0P0Y0PJoE/wpdyh7aoaWq8NuwpVU0uFPKXUQzSVstAKRrS+HL2+VTv5VMtLNb2GbiqtoDMbVdtLuwqHaqqSrSOC4gpOE58mOoFirTT73tXY/M6NLgOFV5TE/asw0YgVvnpVduWwHmvbjdMzrfS1y/fXIdylmm4x1DWEXsq5a0et2OCPh3NEv1GdbXrsEC8PAFAnW+idqvknwCG/pLI3Q+y41mfKLvWjSV9NQEynbCgVYqim3ebykWLflCIixkMLVZ0wouPE+m7y0WLbNMlrQXKXoIdiZlV/cIgmGxTjJTCuRbkYIPVJ+jHkKSfxW5V3+4KwMJI+DNVuEOYDvTOWP9LpJtKLP46E5/vu04aQQdfgS6tpnYmoiV3OVSsZraj035pgRC33CXyaSZpSEDn5dzSq12vVrSN8RPH3VUFf79XKWvlsqh/WXD1pwotnNqqIqoqaKg+rj6bCsWI0RldvquklJ6sK+pqEX9rHy0MOhZgNhZ5lxCqgq0luSBlo/MW2nhL0IBbOHUoGEq10Un0QCyvQ/dEQ5pUuyk40Aenv0tO+WtMudX6qwv/aQaaJVuFoAUIBMC0O+mijMlCOk4B/ZFj0fq20+zxVYlQGWmXrTFWFt8QyKDSuA+xj7lUfcog+aZxOatLX4lDpCH2Wu1HItWmX3wy2qm//YJh4pROKGPTVmnapRaH0TpP8/63O9D05gGPZSV9NNif7k/+NjNt9K/CraI3YaPlFyaNPm9S3aaOVvvtHIx/aXKSqELnstY8amKPzZbMbYsfVL7HjKvqtc3/7aKN2qfFXG1IG4/yz+tCrDLoEX3ErsEDFPuEIHxnV6wIAECCRcmul1VeT0ag4n/Jp9K+AhwZRVPIXAwumlc6Hey5kqlWEzkqUAxPobFLocbUnil+r7j6aHItW8XIkitk3nbnAkMJf+/a8s3Gt09+HkIEmU+VzaNw1wSrvT5Obxn4oGUQDFujTj5ge5Xsd0NjYIDZMv+trsplkl7INhZ0U6tDKNu4s60Mf5cTWkoHYPwHiT/Tx8kaZgqZvUohRTYfI6/B69U9g8Cc99UGPXUsn9XeFwHRNX35B7xhnl5pgxcjLT8pnKBwou+mjTZPBLcJ4faGPl4dnKg1Du8sV3hPjpnlQ6RgvquaF54dFs3yUQrJ9NvVDi6EXA/8+slBWCFQkgciKvvLOxs2X8XtvGTaBCRz1VQlgGmYYQgZr+aZeZdA1+NJKUqUjRN+K4RAAiEyPJhnl/miXVV9NBqMt+wo1ahWtkKdWDFrhK/Qmw5ex9Z1PoPcJACmUIwVXyDXuLNPvtepWYde+cgr0Du0yfUxgXHR0U8whkAxk1GIA+zo6SOO71unv+u6+ZaDvfHwAXRpvgXA5Ou0u1XcPIYM42Wl1q5Wj7E2TvfL/FGaSTgoca/Lr6zgrObhxdqmyJh8Kq/++7DE+t5lPMioD5bgo7CO59HWO6SQZyDdpkpeTVfgvrrr7ksdaOhlTI/o+aWOSXUoPFe4R+BQb1pdvmiYD2alAcF+6oLGVPijkq3CnNiPFhboYWOmj3i/Wpy8ZRP2KflphTuVc6qzfODcpZUebAEZZsS51c9J8qXcIBGtR0mfpobXsUguQIWSwlm9S9Ko3GXQJvjRg2j6ugqWa2AU2hFzlWBXD1+p6iCOE1A85MAlNKzih9j5p/LWMQfIVy6FzLLXK0qpy6Ka8DjlWGZESu9eimrvsm5gMTW56r/IIBEgFQpVHMUQuhWSvhYC2TYtxklMT4/XIsNIUOB0isVhOXiyo+qAzS9UvMcAKOSocO0Rbyy6H2HxiGdSjvJZOKs9qiGPFcrZLyUCAZIjjzSII0wJd/km+oo/Q3iz2HTeECXhqodwsATPL/YteM26+FDAS+NS83WfL2Td9pE8ZdA2+NIgK7yh/Q2BD29iVW/SDnlcy45RD36b8s4cExkOr/L4VaZKSKqyk1Y1ofdHdfTNvo/2I8XMdWq4fHWU0RFMehVhIgXEBD7GAynPoM7en+V2xdpTAtxgvATFtoVbuVZ85f6Oy1SkK72psX9emD4V+ZdxDtBzs0jKoRzoHnbRdrlidbEM7fgVKleMVd3wOYZfNd2i+UiqISAMBQTE/fTNvo+9PMV9uWN/UNfjSYGrlomRehTqUqKc8CyWxDrGqi8oUk5n1/1IoHRjdZ4htEviL1bKjYWk31xBMQ+xPs3q2QitiIPrKLZokA7FNyqUQ4BDoUbivrxDbuD4olKCNHsr3EugT+BQQHLopDK98EoU1lNwuOQypkznYpWVQa11qnZQ/2uh22TzhQH5SDIzA15D+WbrQjETov7U41MaHIRfoqefLDembugZfUh6hduW39FW1ftqkqZ00ynUSfSsF7juHorlzptm3ZlXeIYFn7INW2EcE4KO8Ae0ukzyGXE1JBjooXGHnFG1UBin6oHc2dVKHmQ/dcrPLjSoDjXsOOmm7rHcYR98k8KX6e30CnniMWvMdo5X8h/YLo75piPly9Bs3rG9aBHwpPi9WSwnssSm/Soo8xAHV46rhKqFfgEOVuodiFUZ3zkgWQ1YmHlc9XisJjYEAcJ87p+K4C+yqXlhMXNXvh0jYjO/PQQbqSw46abus61Sl9E3ShRx00nZZL8RT+qboo1RGY/ewCShufhryNAP7pjz886VgaV7wpWQ8lZNQaFG7RZQ4LEYlHpUxROLiuGq4487N63s1MWnnTN/vjc+fVD1+KKZLYFsnB2hnocJ6MXF1iNVkLjKI/Uitk7bLeidbat8kfbBdWgbRL8gXKtQsP6kTDQQIddzdkM2+qd5hP3qKQArMcMm4zwu+otLI0Y3bJjukUqWqhjv6jZJFyp0zqarHRznExNXR0hpD6kJqGcRvTa2TtssahKX2TdKH1Dppu6xJASXVp/RN0TdIH1TrUsfdDbHre9T/2jfVJVVSnCKw1Vi0BV/jTn9vKraKmypufHZPM248dV05I80yAUNVw42fNakq75A7Z5RDIHZLyeuRaRyyery+VaVEtC067hyMO0yVT6HdhdplqOrMfbXUMtB35aCTtsv6VAkBLoV0Yl7NkL4p6nhqnbRd1mArtW+SPkw6YSP6aR2hpA1AOgmlj2bflId/Hju2bcDXuNPfVcFeE7+eo5IOqtCsfKs+EheVx6SjipTL9exqVbtjqNkU6dshquFKiNOq8g6xc0a5ApK5aGwVp1T9LFVuV+h3iOrxmuhUHV3ASqVFNAbaTRhzGXQ0h/L/VN+sr91DqWUgXchBJ22X9UkGYjVUlFJ1BZXvOKRvis41tU7aLmsQnto3SR+mVfK/VijDpB2WfWyCsm/Kwz9PBNVtwNe0099VDVZnBqqWUh9NRvWAUCtLz1fxUtVE0UHRAmRDVMON4GutSv5D5DoJhOr4Dx2MLBbu3eGMRiXXD1FBX8VrdVahjk+KBQIFBHWMj8CWjosRAO+T9UotA+lCDjppu6wXfWLCVaVeizDV01M5Dx2WrYmtb98U/V1qnbRd1oW1U/umCL4mnbCh0wz6zo+2b8rDP3cCvlKf/h6rQwt0xB18KhaouihiXYYs55C6Kq/qqKkgX2QZldyrjQ/KI9AxFX03sWvKW1AB1XgsisZAtbz6PDi9+V2pZaC+5KCTtktILYOol6l10nZZM/+pfVPTN4w7YWOI0wzsm/Lwz52ALw3mM6vSEilOf48fcJ1QgO5VVZjhqLCq1c4Rhdz6PAtsVICpq/Lq/TqwXI5GQFB5VzrWSezfp/pGXuH5ymcQZR6r14tx03+reOgQ1eNzkIFEkVonbZe1k03tm6QLOeik7bLOtUrpm6ILTn2agX1Tev/cCfiKaD7F6e/ND1Cyog4FFuBQfodyPcSG9ZVbNEl4cvj3CflnKSr5x2RiHdAsxkubHAR6dGD3UE0bHRTikfzFgomBEBAeioXMQQaSdWqdlC5udLvMQQYRgGlnne1yY8sg+mD5KJU3UNHvFCds2Del989j5+M2OV/NBwx9+vto59VvxfZ1RMY3EhxEOhS4meU9iu3r3DzlvZ08yw0dX6Ocr+uGBFMV3O1js8W0LqeWQVyYpNZJ22VdT0lHOCkHTCc79JHMPE0f9ffUOmm7rPNRU/umWXSl72tymC9T22UOMthqnOcFX30ri59vCVgCloAlYAlYApbAupSAwde6HFZ/lCVgCVgCloAlYAnkKgGDr1xHxv2yBCwBS8ASsAQsgXUpAYOvdTms/ihLwBKwBCwBS8ASyFUCBl+5joz7ZQlYApaAJWAJWALrUgIGX+tyWP1RloAlYAlYApaAJZCrBAy+ch0Z98sSsAQsAUvAErAE1qUEDL7W5bD6oywBS8ASsAQsAUsgVwkYfOU6Mu6XJWAJWAKWgCVgCaxLCRh8rcth9UdZApaAJWAJWAKWQK4SMPjKdWTcL0vAErAELAFLwBJYlxIw+FqXw+qPsgQsAUvAErAELIFcJWDwlevIuF+WgCVgCVgCloAlsC4l8P8BZyeRxPpSCQ8AAAAASUVORK5CYII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AutoShape 8" descr="data:image/png;base64,iVBORw0KGgoAAAANSUhEUgAAAl8AAAEvCAYAAAB7daRBAAAAAXNSR0IArs4c6QAAIABJREFUeF7tnQe8dUV19v/7hdcCWEAp9hqjQGyIvWH7YgHFgD2gsceaRMUW4xeVCNZP1FgjGEs0GI1o7AV7QxEjNqwoIFJUUKS9+9sPe4a733PPuefsc/beM+feZ36/+3vh3l1mr1lrzTPPWrOmwM0SsAQsAUvAErAELAFLYDAJFBPetBfwOWC78PdnA4cBRwEHAfH/9edFfjfYh/pFloAlYAlYApaAJWAJ5CCBSeDrrsA3gHMB/fc5wNWBA4CDgSOAIxf83XE5CMB9sAQsAUvAErAELAFLYEgJTAJfzT48AXgH8CTgROAYYF9g93DRvL8Tk+ZmCVgCloAlYAlYApbAhpLANPB1NWAf4F0hvHj0CPgSAJv3dwZfG0rV/LGWgCVgCVgCloAlIAlMA18x5KgQ4SEdMV/7A7cCXtdyCHYNOWg/bXlfl5erD2cBF3b50JbP2gzsBPy65X1dXr5jkIHC0imaZbAi9dQ6uQOg8Tg7hSKEd1oGtSBsl5ZBNEPbJeQig9OAU0f94zTwFUOOmmQVauwi5+u1IYz5zZbOWizc9sBJLe/r8nL14Uzggi4f2vJZl6ly7q4ybjBbPmeRy/V+yUC5gCmaZbAi9dQ6eQVA4yG7SNUsg1rytkvLINqg7RJykcHpFXl1Xhvw1Qw5xvsW2dk47t42zlr9EZL9UZubOr5Wmw7OyAB8XRU4peNva/O4HJz8RpdBHK/UOpmDg7MM8gFfG90utRBJLQNpg+0ycxlMY77aTMh9X2vwVUs4B+M2+Eq/wjb4WvE4Bl8GX1Eb7JtqSRh8ZS4Dg692kDG1kzf4MgAd1djUOmknn4eTzyXsmJr1Mfgy+Mop9DrRPxt8GXy1k4BX2LmssM18mfkatV0Dj/SMdA6RCTNfSwBADb7aQY/ULIOZLzNfZr5W22xqu8yB/TPz5YVh0zJy0EnbZV2cfmyeuMGXwVc7CdjBmfnaWmPs5B12jBqRA+tj9m8JWJ95Jp057snaNxl8tRvR1EjezJeZLzNfZr4meS0DD4cdo25kDTzaTbtzX521DAy+2o2rwZeZLzNfZr5GvUYOTt5hR/smhx2XyDcZfBl8tZOAHZzB1xI5uHmUe457DL7MSOcUelVfctDJ1GRF1jIw+GrnaVMrk8OOdvIOOzrs6LDjZL/t0Gstm6yBR7tpd+6rs5aBwVe7cTX4MvNl5svMl8OO4/2mE+7zKIJt8LUEANTgy+CrnQQMvgy+DL4Mvgy+JvnNHACowZfB1zzz+sR7fLyQQ25ROXJwcKnDG1EWqdnYrKn9Tj3Q5IflIAP1LrVO2i7NfDWtxL7Jdb46c8GplUkfYgdnGdjBbW3Sqe3S4MsLw5wWhma+zHx1Bnr0IDNfdnA5ObjULIOZrxX3YvDldIBc0gFyWBwbfBl8GXx1KgGDL4Ov1Qpl4LEGtd+D/Y17pJkv+6acfJPBl8FXp67PzJcdXE4OzszXEji4Tj3Q5IcZfNk35eSbDL6WwDd5t2M775yaZVBvc6C1UwMPy8Aht6blprZLgy+DL4Mvs/Lj0IQP1m6HsSZendrJG3zZyY8qZ2qdzAF4WAa1VnhRZBlE/2C7zLzQrJmvdqgstZM3+DL4MvjyCnuS1zL4MviihBdvgX1/D5/cEf6h3RTX6dWp58usAajBVztdS61MBl8GXwZfBl8GX5P99roDoCVcDrhJ2PF/JeCKQPx3R0A/Vwa2BTYBd78Ijt0W7lKlqRwKfA04AzgN+FUBf2o37c19der50uBr7qHb+kYn3Bt45JRXkdrJR1nYwXm3Y9SF1DrpXMwFc3JL2B24BXAzYI8Auq7XmAp/A/wu/PwWaP6cD9y8Alv32QI/2gR/FkDX5YHtG8/Q/acGMBafpX/PBI4HvlnAyR3M2/ZNLrLagRrVj0itTGa+DEDNfJn5MvO1DpivEgSqbgncDtgb2CuApHOArwP/C/wA+C7wvQJOn2UmK+HIEvb9I3x8B3hovKf6/XUDe3aNMJddFdgpsGhi0gTebx+uF8gTY/YtgTHg2ALOmuX9jWtSz5dmvloO2KTLzXwZeJj5MvAY5x/s5GupmPlKLIPfwF0Phd+8qgZMl7ayDhXeJgCtWwP62Rk4LwAtAR2BnG8U8KMO5sy5gUdZM2+3DWDwL0Jf1aVPA/8BvG9GIGa7NPPVgSqb+WoK0U4+sZP36nIrm7aTN/iKCpHMN5XwxQZz9FLgwhA+vClwHWBLYLO+GlglAa7vFvXvu25zg6/RjpSwGbgX8LCKCbt/KHf0b8onK+AXa3Tcdmnw1Zlep1YmfYjzKiyDpkKn1snOnPwCVmoZGHwtDL7KujTBdiH0pxwp/Xf8Ud6U/lv/xh9dI93bFbg2sGdDhy8CBLLEgJ0YWK2vD5js3otdlvW3H0i9i1Kg8k1Vkv8/F/CrMfZruzT4WsCtb31ramUy+KrHwwB0RS9T62QvTr6lxVoGBl8zga9yJYn9BsANgfjvtdbQOYUGR3/+CJxLnYelXYS/Bp5WAkV9DvHBBby9pR53eXnvdlkxffcEnh1Cqf9UwMtGPsB2uQD4OgQQfSoBHwYcBRzU+H/JepHftVE253wZeER9Mfgy+DL7t9p7Jgu5ha4kt8t3ws0fDj+umJlzynqH390DOLhVyGPaoZq/VGrh+9Vc9hPgpPCjewSm/tD8KUAga6ZWwnXOh7/6Npx2G3jXTDf1d1Hv4Ct2vYRHVKUuXh2A6GOLOvyqZvA1J/gS8Lp3lQB4v6CU+1bx6gOE6KvEziOAI4Nw5/3dcS31zuDL4Mvga7XR2MHZyc/E+rT0t/Ncngx8lTXIEuDZ5SL4zrbwnapswgNC7atvhxwrhQG/WsAP5/m4Ge9JJoOR/g0GvvTest488JpqV+aDK/D6TCXmvwx2fVa9Y/OCGWXX9WWDymBC51sfL6Qtr0qoEy2r4mza+SDGS7HrYwABMdUjUZv3d2LS2jSDL4Mvgy+Dr3E+wwC0lsqGZb5KeDNw1y2w86a6AOm7qxpZ76kS4D9e1CHDodqGBF9RuGVNzoiYuaRdAIddto6cpWhLCb7Eel0TeE61HfZ1AWAJbB09Ar4W+Z3B13zqmINxb1gn3xiy1DKIXTHwMPMVdSG1Tg7umwLjIqblaRLCRXDSJrjCNnUCfIo2uAwmfGQy4FHWYd+rXAi/2Ba23bRC1Aw9Hslk0PjQ1syXwNe8jJbeO+1eVe99ZcuR2C3sQtHApmpi31QFOBWNqu+WccvJqkJxqqbCfJKBciRSNMtgReqpdVI5NBqPtgUYu9Qby6CW5oaxywNh85Hw1O3gkIvgq6fBK64A1z4fbn4SHHMH+EyXCtbiWTn4JnU3mV2eD2/YXCfj73IxfH9zXUA2RUsmg8bHRt+kkwi2apPOdlRYUVtJle/1pACmdOO8+V1Cf/He11e1T94PnNByNLSdV1t9f9ryvi4vFwAU+FL9llRNNVcEvrTDJlXTWWKSQSrwZRmsjHxqnZSD03icnUoZAcugFv6GsMuvw51uAS/fAhd+C555G/hyQ/c2hAxmsLVkdvkc2PEJsN95cL0bwcNOgcOvCW+Zoc9dX5JMBo0PkW8SUbLqdIK1DtaOuxi1XVZxXLVFdjaOu7eNsJ3zVUsrB1p7w4U3xihqahnELjns6LBj1IXUOtmrbyrrxbfSYPavPviF2vhVwMUjtrmuZdBiwswi5HY63GBn+ER1TNJDi5p0GbJlIYOQN78qWrYW+BpSSLO8y+DL4CvqSa9OfhZlzCC52eBrZaAMQGtZrFvgEY68Uc7xL7WjrpjM/K9bGczol+Jl2QCPEu4bNkDctYCvtPyORS7PRgbjUpUMvtoNbWonb+bLAHRUY1PrZNYOrp15z311DjJYl+CrhE2hruTzVEm9Sj05vLikssHEZvBViyYHnbzUN5Xw1KpTYitvX9Q11oZoWclg9IMNvtqpQOqJzuDL4Mvga7XNprbLHJz8ugNf4TBqhaquq5zhAr41g7s2+MoQfKlLVdj48FB7bc9imE1rOdhl692OM+j44Jc47GjgEZXOYccV8zPwcM5X1IZ1AzzK+tifj1Ef3LxfMfvmnnUjgwVn2OyAR3nJyUuXVL//dAHPX/D7Zrk9Oxk0O23ma5YhzGeiM/NlAGrmy8zXJK+1LoBHCXcLO+L/pzr65xFjkurX8trrQgbtpqWxV2cJPEr484r9Oh64VVEfOt5ny1IG8YMNvtoNfWqWweDL4Mvgy+Br3YKvsj6a5l+q8iUvqXK7/qmde77kaoOvWmjZAo8SXhKOLty7JbBuqw7ZykAfYvDVbjgNvmp52cGll0HU3NQ6mbWDa2fec1+dgwyW2i7LuoSOjrR7SGC7/mPO0bBvyh98Xbbasfo94I0FtD3ppo1a5GCXzvlqM2JrXJt6ojPzZebLzJeZr3XFfJX1QuYj4Szh/Qs4dgF/bfCVOfhS90q4a8jpU/L9jxYY77VuNfjqSLBOuDfwiKrkhPsVo0q9IMjawXXke6Y9JgcZLCXzVcKegHK7/qBQVAE/mybsKX83+FoC8BUAmAq436iA2y445pNuz8EuzXx1NLipJzozXwagZr7MfK0L5quE/QCFFz9bHWH3oBY7Gtdy5wZfywO+rgr8sDqy7ykFvLOjObr5GIOvjoRq5svAw8yXgcc4d5J6UZSDk18a5ivkd70UeDrwSuBZBWzpaJ4w+FoS8BXYr+dUpxY8JjBgo0dFLaoSOdilma9FRzHcn9rJm/kyADXzZQC6tMxXCTcB3lclW2sxfVABx3Tkm+NjDL6WC3xdLhwZ9ZwC3tyxLhh8dSRQM18GHma+DDzMfE12qFkDj7JmusR4fSHsaDyto7mh+ZisZdDD9056ZNbAo9npEp4B/B1wnar46kUdyihrGbjURLuRNvNVy8sOLr0Mouam1smsHVw785776hxkkK1dlnAb4P8BNwfEcLxqbklPv9G+aYmYL3W1hMsDvwKeWsA7pg/xzFfkYJcOO848XGtfmHqiU++8088yaGppap3M2sF1ZPfTHpODDLIDXyVcE3hZqN2l8OLTC/jJNGEu+HeDryUDXwGAvQB4eLUB48ZTDk5vox452KXBV5sRW+Pa1BOdwVc9OAagK0qaTCdLeO5FsO/v4FNXHeastq1Ms4T9gf3PgcsX8N4rwH92ZOczPya1DEY6mgx4lPCAi+GBp8MvrwYn6jxG4P5VXpfA1pML+NTMQl3swmQyCN3OwTepK1kDj9EhLmEn4GTgwKIuPdJFy1oGDju2G+JkE12jmzkYtx3cBg47lnD9cDzIay+EL26GO1QhpQ+EWk07VGzH9uFnu8a/+u8rBz3+UxV+Oj/8NP9bv9P/6+e8ahfcH8NP/G/VgiobtvBQ4KILYdttoSjgXe3MeeGrxew8+iL44ra1DBROU+Xu2N/47+i3xm/+U1HXt1qolXU47wUXwR7nwwd3qI/oGayVcCXgpyX8ugob3RDYNhRN/dceEuqnfZd9Uy2hrIHHuEGsiu0eAfx5AfeaNsgz/j1rGRh8zTiK4TKDr1oQdnDpZRA1tzedLOF6wE2rQ45vRl0M88bVTrW/aJrMFvjhJrhRSKL+cQBgAhTnBuCk/27+CHgIiOmIEf1ot9Pof+t3uka5IPo3/rf+f1Pj/QIdv78YttmmBnw6sHfIptX6X2yB72+qZfNzgcFGfyPYnKVPEZBdEECp/m3+t4DopHZdYKctcMYmuA7wniqB+XfAOeHfMyv26QzgN1VNpUv+u4C5kt3LGlxdA9i7AljK5bolNRgXKj5lC2zZBj5SwONm+egerrFvWl7wJd1StfubFvCdDnTD4KsDIeoR3u1YC9LMl2XQNKlOwFcJeo7AjCZUTayqOr1jYKFOqIpgKpT03SrM922xHAWcVMJ7gX3Pg49tBw/oyM5nfkxZ75B61AWwuYS3Xg5ePvPNHV04iwxCQnETaApcNkFnBJ+ybf3o/5v/xv9uAs/mF9wJ2ONC+Nm2sFdIWhYDqclHP7sAKmg5CgYFkH/b+DkbiD/6m3yugFb8kT402/+GAqmfA/5abOiFcNJmeGxR72hM0Qy+lhR8BQD/X1ogFPDYDpTH4KsDIRp8rQjR4MvgayHwVdbsyK3Czy0Ce7FzeOg3gK9UOTvfrIDVcQUIeK3VsnZwHfmeaY9JKoMKAO5eMY3PuBD2PA+OuRK8aFKHS9g1ADGxdvoRINOPQocCV/FHTOLvqx1oZwVAFv8VOBN79s2i/tul7Y1wpcfXDOQp0wTW498NvpYbfN05nPl49aJeCCzSktpl6LgT7hcZwca9nbAMC/YlGfgqYZsqtPOAM2Gvn8IH9oavLfgt896eTAaNDqd28rEra+pkWbMoe1UO7XaNH92jfCQBK4Gsb4V/v1PUoa42LWsH1+ZDFrg2Bxmo+6l10naZx8JQupCDTs41X5Y1w/62YnEmO2sZOOerncedS5navWLq1ckcXAl/A7xhC/yqgO0KeEkw8l+HnSpa8epvW62Ip35R+wuSySAX8BVA1QNOhB0/BO88pM7vUd6NWJDIZikJXGFENeVSCCx/WT9FDbq6aFk7uC4+cIZn5CADg696oAxAaznkoJNzzZdhnnleATeYwfbWuiRrGRh8tRvduZSp3SumXj0Y8CjrXBHlkygHSIm1ooTFpMSmQ1FPD6EKOb3dwh+UPKyieUpAFqvypRCm+NnUr5vtgsFksEZ3kjr5Et6oPBuxkSWctKkGvBojJacLiCl8+NUg+y8Vdaioj5a1g+vjg8c8MwcZGHgYfDVVMwednGu+LOt8yFNV92vBshNZy8Dgq513nkuZ2r1i6tW9AY+ynrjvCtwduGfY2aZdVgJQXw87uZ4GbNb2+s1wx9HelqBEX+WSRDAmwLZPYGAEEJRPJPZFzxMDo7yStq03GbToyCDgK5yF92fUu8z0r360ItQON51GfJ6MuKgriAtwfVvJ8C2+Y9FLs3Zwi37cjPfnIAODL4OvdQG+9BFlHVXZe8GyEznYpXO+ZnSi0y5bl+CrYk4eUe1gO7gqF3CPIAABpI/rp4AvNoWicNfn4DZ3qQHZJaGuWVrY8SUWLYKx24f7tKX42FCq4NNFvR1+Wls34CsUFxSQij8CVgJaKt9wCcAKTbsNBaq+D4hBFKA9UH+7EF55GfiHaULr6e9ZO7ievnn0sTnIwODL4Gs9gS/tsP1lVTblJkXt8+ZpOdilwdc8IzfmnnUDvkK9HtXieVTY/aQClUcDnyymg6pOWJ8S7hbA2F0C4yaRC4x9EviEQFlRF9rcqv0W7vHqqm7RC4ev63RJP0rY7QS49c3gM7MA0MBeqWbWnzdAloCVficHoaZaWAJV+lGhTtXMUlj3x0Udvl3VStjjvbDLg2uA3DZRviOTWN7ckq4EkEl+jcGXwde6AV/Bz+rEChXuffKctmrwNafgRm9zna9aIguxPiU8uIqnPz4wJ5rk31AVSXx7Udf7mbV1Ar5GX1bWYUwBMjFwYsnUBEKULK4dMD+otr0r7LlH+Nv9C/jgrJ3u4rqyPjblv/WsLXD8ppoxVJhVpRokF9VTUimHyGBdq/FeyVvHrUSQdem/lYNREcx5WuoFQdYObh6BznFPDjIw+DL4Wm/gS1ESHTWkshPzpKfkYJdzMV/anq7ieWoSwnHVSv2oavI4qCq8+Oyq+vRh4W+L/K6NnzP4mhN8hZCfANezQnL8fwBvXaAQYi/gq6kMZV0vSIU+tXtPFbQFuFRlXXog9unioj6GRuBMuWQCj7EWkQpELtKURhVrH10R0I/qIOlfgSkBYJXdaLZY/0gbELTZQIBRQEuhwp8U9bllfTSDr7pArMDrRmb/DL4MvtYV+Ap+XuktIgd0dFfbtrTg6wlV7sk7wjEh+uh9gQNCbpDOYDpSiHSB3wnMtWkGXy3BV1mHtP62Co0pH0hn4r2mqnb9+g6K1/UOviYpRsXcfU95UkW9E/NNIQdKQEl9igUitXFgkbYlFJjUaisWmlRYUP+t43WeWMJvSjh3E9xmxjy1Rfqz1r0GHgZfUT+S2WXowEKsfEcGYhnUgswaeMw61iEf+dACrj3rPY3rspbBpN2OkfXSalLsg7Z9HhKOGDkmADExEmpKBJ7nd5E5m1WmBl8zgq+yZm109MpTAiNwWAFvnVXQM1yXzMFVJRaudh4ceDycentQTsDgTblqp8FeX4QPHFAzXCmbwZfBl8HXigUm800ZAdB1A770ITozVARCAe9u6WiXEnzFbxQI06R97+osspeGhOwm0BIAU5L2PL8z+GqpSdOMO4CuZ1Tht6eGpG2tGC7JT+q42cGlL+YYh9Tgy+DL4Mvga9TFZw082sxHZU38PKioT+po07KWwSx1vhR+VE0mJUHPy3JJYPHe+4dikAqBtWk6k0x5QMqjSdVURFR5RalyS/TdovaV4H1aFMLT4QovgCdeGZ5wEZx0Ehy+e71jsK+m90sGi+ZWzdu/VTKY90EL3JdaBrHrqXVSdd00Hn2farDWUFkGtXRS66Ttcox/XsDHLHLrurHLx8H2b4ATT4SD94TPthBKLjJQ+STlAm/VZgFfOqT19eEQ3i5yvl5b1e54T3VG4PEthKhL5WAFvpRgnaop9KlK4anBl5inU18JV3wMPGkH+NuL4cenwaHXqutz9d1ycPKXyKDvD13j+allELuWWidzcHCWQT7ga6PbpQBoahlIG9aVXZ4LL7gs3G5zHYWbteUiAwGvVdUEJoEv0XwKM6ppa73CimqL7Gwcd++sQtR1Gz7nqzpK5kUlPPCPcPL2dbmCh4Tw4osWPIahzTjoWocd08sgjpnDjg47Rl2wXaa3yxw2HUgfsg65tZ1wQkqNcr/uUVW913F1s7SsZTAL8zXLRw5xzYYGX2VNZ59zMXx5m7oGlhTxsQV8dAjhj7zDTj69kzf4WlFKA9BaFrZLyyBaRdbAY545q9q9/wrgdgXE01GmPSZrGRh8TRu+rf8+uJMPZyUqT05HAP2lDlHeAttuU9fpenG77nd2tZ18eidv8GXwNWrQtsv0dmnmqye7LEF534r4PLKoU5emNYOvaRKa8e8bhvkq6zCKwr33rQ5Lvl8ocKuyClcs4Z6/h59XFT9fWNRV31M0O/n0Tt7gqycnP4dB5eDkzXyZ/Wuqbg462TlZURUMV5WEhwE3Luoj2dZqWcvAzFc7T9u5Mun14XBlnW+ocOL/CVXdv1xVdRfgel8Bv2h0M4eVlcGXwVdUyawdXDvznvvqHGRg8GXwtRHAl04a0TFtH6vOvNW5xAZfc7ut2W9cN8xXWVdnj4dJ76OT24MYBLjeD7yzqHO6xjWDrwXPt5xd5da8MjUANfNl5mtUQVPrpH1THr5JepHDgqAvskIEhXKd9y/gA2t46axlYOar3Uw8lzKFvC0pzN2Be1bHNt2wOjHgvOq/v1gdcH1s+PfL4azCaT2yg8vDwaWe6Ay+DL4MvlZ7y9R2mYN/XtfgSx9XgkpWPTyEH389YdI0+JqGJmb8+1IxX4HdknLoTEyxW2oqfKoicZ8tauA1T8vBuO3gHHaMupu1g5vHwOa4JwcZqNu2S8tgQ9hlCZcDTlDdz2Jy7a8c7HIiYWPmq52nncp8lXWC/BOB+1AnBP5XVaD2Q8D/FN1UhDf4MvPV1NqpOtlOxVtfnbWDa/01892QgwwMvuqxMwCt5ZCDTvbqm0q4dXX04Ver016eUMAbx5hu1jIw+GrnbCcqUwl/WVXgf1l11uWegd06UpX8ZwwltumFwZfBl8HX1hbTq5OfwThzcPIGHgZfTVXNQSd7t8sS/qn66BdWedJ/VsBJI7aatQwMvmbwrI1LVilTCC8q/nxgtVvxU8BzivoszL6awZfBl8GXwdc4/2LWx8xX1IusgUeXk2MJXwOuDNy5aJx5nDv7Z/DVTgu2Al8l3DXsTtwWeHJRH7/UdzP4Mvgy+DL4Mvga72kNQGu5bCTwpXxwbVy7OAAwHWSdvQwMvtpBpUvBVwmqOq9trioPccAapSHavWH61QZfBl8GXwZfBl8GX2vNFhsGfEkIJewW0n22qIxTAQJgWcvA4Gs62Fk10ZVwy+qAzy8An1MV+qIuGzFUM/gy+DL4Mvgy+DL4MvhqSCAAsM+EX92hgAup54ozh5qcx7zHux07Ev7VvweXuXEdY/5qUZeRGLoZfBl8GXwZfBl8GXwZfI1IoISdAwO26xb40x/go1eExww9SZdwHRWB/QVc6Vx42x5bn1JzSXfMfLUblatvgQ8WsD2wd0elI9r1wMBD8jIAXdGa3ncUTVHQrKn9tsY15/U5yEBdd76TZRBVOAedTOKbSthfJZ5KOLUqQaF8sLsVEBmxOU189ttCUfW3V+Wlbn0hXLQJPr8t/PXoEwy+ZpcpP4cXXBueWdXtulUBP2hxa5eXGngYfJn5MvNl5svMl5mvMRIIG+E+swV+tgmuCxwDPDrkgS08Fwd27XoqbxFOq7kRNdMlsLkrsF18ySnw0qvBvpvqElRbNYOvGYairA+73r+ER2yBo7eFR85wW1+XGHwZfBl8GXwZfBl8GXxNkEAJr9oC+10MZ26GvakLnB9awL/MOjGXsFc4d/nGwB4BaAl0KfKldlY45PvH1VFHP6qKq+uYI/2cFo4+eqouugAOvSw8z+BrVsk3rivrKvVC0De9GD62Ldx3jsd0dYvBl8GXwZfBl8GXwZfB19qz6iWh17Le9fg06tyvHaoj/44DTqxqc343HFG0GRB7dW3gmmGuv0V49Nnh2u9TR7t+Gn5OKuB3a72+hKv8Pez2qhqYXWDwNQcEKutzGK99AZy1Gf6wCW4/x2O6usXgy+DL4Mvgy+DL4Mvgawbw1dztWNbEiX4Erq4FXAM4h7o6/skVQPtlAFffqaJd3x4p2jrPHO7djvNILd5TwqGqXL8FTr0IXnNZeOkiz1vwXoMvgy+DL4Mvgy+DL4OvluBrwbl3ntsNvuaRWgN8CWztX8A+VSX7M8ZRiIs8v+W9Bl8JLOywAAAgAElEQVQGXwZfBl8GXwZfBl8GXy3hw3yXa8uo4rWKnw7WStgUkuheXMB/GnxdInpvaU8vg2gDSbZzNwxww25pz0wGtst6QOybajnYLjOXgXc7ToFxIUb8fmDnUN/LzJcdXA5O3uBrxXYNQA08ojYYfBl8RV3IGoAafE0HX0frkgIOCHU8DL4Mvgy+Vuwmawc3EEWegwxy0EmnROSREmHmawkAqMHXGt65qhVyJeoDOpXv9WGDr0uF5dVlegBq5svM16j3sl2mt8scAKjBl8FXp+vOwXO+yro2yPNVtbYAnZaeOrwhgeZg3Hby6Z28wZfBl8HX6inGvmkJgEenyGDyw3JgpL3bcZ7BLuuiau8v4NnhfoMv55bkklti8GXwZfBl8DVpassaeMwzH89xT9YymBZ2VHl9HaXzlPDhRwEHUYORwzr4XRt5Dsp8lXDLUAn3ugU61vGSZvBl8GXwtbXVZu3g2jiYBa7NQQbqvlkfyyCqcQ46mXq+zFoGa4EvgZ2vAJ+tKr4eXAGRfamTzvXfR1Ql+I8MYGTe36nEf5s2NPjSN96ygDs0OplamdQVhx0tg6bdpNbJrB1cGwezwLU5yMDgywvDpgrnoJP2TWsQNmuBrxcBXwPuFZivQ8IZRzohXEBs9zDSOiNpnt9F5mxWnzcY+CpBZz0p0f4ZBbzF4GvVEHmFnX6FHQfFDi49I53DRGfwZfBl8LVErPwk8CVwpXZKI+yokKPKLjSBlgDYPL/bEzh8VtQVrhP40mniOoOp13Y+7HcZeM/xsMst6nOfcpnozHzVI2H2Lx+dzAF4GIAaeESL8MKwloTtMi8ZnDcKWsaBL1WR/xBwl8bFMeF8XpZLj4r37l89/1ZV0dLXtURQu1aAbbtw6GXLW9td/ns4YhNccYc6xNps6sNZwIXtntjp1WLldgpV9zt9cIuH7RhkcG6Le7q81DJYkWZqnZS/0Hic3eUAt3yWZVALzHZpGUTTsV3WJ+Lk4JtOA06dBXw1r2km3HeV8/VaQCzaN1s62EGYr7fB5kfC6RfCUy8D/z7Sx9QrbHXHrI9l0FTL1DrpFXYeK2zphFkfyyD6BttlHnYp//zrcedBe7fjCLoqYb8QSr1KsXXIUVemnugMvurxMgBd0dvUOmknn4eTN/iqbcIAtJaD7TJzGUwDXy3JqV4vHyThvoS3i74v6k0Foy31RGfgYfCVm07ayefh5A08DL6avsF2mYddusjqLLAw7HI8E3hyUYOw3CY6gy+Dr9x00k4+Dydv8GXwZfC1tXfM2jeZ+WoMVgn3A/5L1PWYkKOuNPNlBxc1JnV4I/YjtU5m7eBmWXR1cE0OMjD4sm8y+DL46sCdrX5E72HHst4IIOAlEDaupZ7ozHyZ+TLzlR8jbfBlu4xamUM+qvqSg06mni+zloGZr2AyjZDjU4oahBl8TcbQqVmfHBxcahmY+VrRTzt5sz65MNI5+CaDr1obDL464sF6Zb5KuA/wgTVCjvqM1E7ezJdX2Ga+zHxNcqmpFwQ5AA/LYAmAR0eYYNpjDL6mSWjGv/cNvt5WFX7deY2Qo8HXykDZwaXf0m7my8zXqOu0Xaa3yxwAaPasz4xz/qKXGXwtKsFwf2/gqwSFX1Wh+2lrhBwNvgy+mqqceqIz+DL4MvhaPbmktkuDL9tlUytdamItAFjCbasDxL8U6nv9bo1rHXashWMHl14GBl928gZfBl+TpqusWZ+OCJlpj8laBk64B0p4EXD3Am4/ZTQNvgy+ooqkBqAGXwZfBl8GXwZfkydtg69p8HTGv/cZdjxOyfZFDcLWagZfBl8GX1tbSNYObkbfsuhlOcjAjLR9U1OPc9DJ1PNl1jLY8MxXCVcFfgPcqjpSSCDM4Gv6VJSa9ckhryK1DMx8mfky82Xmy8yXma/pM/aCV/TCfJXwKODwAnaeoX+pkby6aOBhGTRVNbVOZr26nMGmu7gkBxmY+TLzZeZriVh5M1/wn8AfCnjkDF449URn8FUPkgGoWR8DULM+41x2akY6B98kueSwIEg9X2Ytgw0NvqpE+22A3wOPKuC9Bl8zSMCryyik1E7eYUcDUIcdDUAddnTYceaJe94LOw87lnBX4NMzlJjIZaIz62Pma9R+vLpMf/JEDitshx29MHTY0WHHefHVmvf1Ab4OB25XwJ1m7HHqic7gy+DL4Gu1saa2S4Mv22XUSocdzUg3PZSLrI4DVyX8L/CuAg41+JpRAl5dOuy4RKvLVlo9/8UGXwZfBl9eFI3zIAZfo1Ip61DFr4BbFHD8jH439QrbzJedvJkvO/lJ7ip1HmIOrI9lUGtHDguC1PNl1jLYsAn3JTwaeHkBO84IvHRZamUy+DL4Mvgy+DL4muy0Db4MvqJ2GHy1ADdrXdppzlcJ/w5croADW/TP4MthR4cdHXYcdRk5OHn1ycDDMlgK4NFizl3k0hzs0mHHMWHHU4EXV8VVX9didA2+DL4Mvgy+DL7GO02HHfOoQeiw4xKwfxsy7FjC9YEfA3sUcKLBVwsJGHwZfBl8GXwZfE1ymjkAUIMvg6/Wk/ogYccS/qZKSHxFy3wv9c3Ml8GXwZfBl8GXwZfB1/TpPfV86bDj9DGa6YrOcr5KOAq4fMV6PWimN69clFqZ1JMcVlbOLUmfWxK1MrVOZu3gWtr3vJfnIAP13XZpGUQdzkEn7ZvWIGw2athR+V7/XMC/tvS2qZXJ4KseMAPQfBYEdvJ5bOs3+DIr35zObJd52GXrhPu9gM8B2wHPrliiw8KoijE6qMPftcE+nTBfFet1veobfgLsXsD32nTAYcdLpeUVdvoVtpkvA9BR92W7TG+XOSwMpRcGX5nLYBLzJaBzThjAlwJPAvYBDgAOrujtI4AjAxiZ93fHtQQ+XYGvRwKvmiPfS9018+XVZVTb1BOdwZfBl8HX6kkktV0afNkum1rZmvmKN4sBE4L+LHAI9c7AY4B9xRyFi+b9XWTTZsVgXYEvgUbV93rIrC9uXGfwZfBl8LW14XiFnccK22FH+yaHHZfIN62V8yWwJdbr7YHtUsjx6BHwJQA27+9SgS/le/3fAt5g8DWHBOzgDL6WyMHNreHtbswBgBp82TcZfC2Rb5qWcC+26d3AQ0Ou17wsl0TSvPdmwCvb+Td2A7YP9bla3lpf/iW49u3geyfCLfaAH87xEMnjTOCCOe7t6hbR2qLWBSJTtZ2CDM5N1AHLYEXwqXVyh7AB4qxEuqDXWga18G2XlkE0Q9sl5CSD3476x2ngS51Xwr0YsK5yvl4PvB84oaWz3jVsAPhpy/suvfyH8IAbwKHbrIRM2z5KAFDg68K2N3Z4/eYAvk7r8JltH6XzMCWDVODLMlgZsdQ6KR+h8Ti7rRJ1eL1lUAvTdmkZNMGX7TIP3ySi5PRZwVfc1fhH4M5VjldMjl/q3Y5lzbbduID7zOn4nfNVC85JrellEFU4tU7mEHKzDGyX0R7sm2pJ2C4zl8E05mtOjNLLbQsn3JfwBeCT1Ue/cM4epnby6nYOu2ns4Ay+ognZyefh5L0oMgBtTmu2yzzscu7djnNilF5uWwh8lbAphMkOLODDc/bQ4MsOLpcVtpmvFSNObZc5THQGX/ZNBl9bT+w52KXBVwlK8j8e2LmAMwy+5pSAHZzB1xI5uIW0fPabc3DyBl/2TQZfS+SbNkzYsYTHVjv0nlvUFe7nbalX2A471iPn0KtZn6YNp7ZLgy/bZdTHHHyT+pKDTtoufbYjlPDmqrzFFasjhR48L/JyhftLJeecL+d8RWWwk89jojPzZebLzJeZrwXgzeRbF835Usjx3wt4xQK9S43kzfp4hT2qvql10uDL4Csn1scLw3o0bJeZy2BDhB3LutbHn1SrrKgPDJ+3pZ7oDL4Mvgy+VltvarvMYaIz82Xmy8yXma95sc2a983NfJWgMyq/oQr5Bah22bwttZM3+DL4Mvgy+Jrkv8z6pE8HcM7Xinamni9zWBRt7N2OJTwaeE4BN5wXdYX7UiuTwZfBl8GXwZfB12RHbgBayyZr4LHgPDzr7VnLYKOEHY/Q+W8FHDDrqE24zuDL1H5UjdROPvYjtU5m7eAWtPdZb89BBuprap3MgfWxDAy+ot3mYJcbnvn6PPDxAl40qzc1+FpTUnZw6Sc6gy+HN0aN1HaZ3i5zAKBmvpYAgG4U5kt5Xg8u4BiDrwUlYObLzNfWKpT16rITbZ/+kBxkYObLvqmpqTnopFn5jVznq4QbACcB1yngF9P96JpXpFYmdS6HlZVX2OlX2Ga+zHyZ+Vrtru2bloD1WXAenvX2rAHoume+Svgr4C0F7DjriK1xncGXV5dmvsx8jbqIHJy8mS/7JjNfS+SbNgL4Up7XHQvYx+CrAwnYwRl8LZGD60zj136QwVctH7PyechAY5GDTqYmK7KWwUYAX8rz+nEBT+/AEadWJjs4O/lRNU6tk1k7uA5sfpZH5CADM19eGJr5WqKF4UYAXycD/1jAkbN40SnXpJ7oDL4Mvgy+Vhtpars0+LJdRq3Mgf0z81WPRg52uTFLTZSwPXAucKsCjjP46kACXl1GIaZO7I39MPBYY0dRZxq/9oNycPJmvuybzHyZ+erF5bU+XqiEOwKq8XXZAi7ooFepJzozX15hm/ky8zXJlaVeEOTA+lgGS8D6dDAXz/KIHBZFG5b5ejzwzA6OFcqFZTD4Mvgy+DL4MviaPPUafBl8Re0w+JoFos5wzTzM12uAaxfwgBmeP8slZr5M7TvsuETU/ixG3cE1OTh5hx3tmxx2XCLftK4T7kv4NPDlAp7XgYPVIwy+7OAMvpbIwXVk99MeY/BlRjrqSA6hV/UlB51MPV9mLYP1Dr5+DTy9gHdP854z/j21MqmbORi3qX1XuF8Kan9Gu170shycvJkvLwzNfC3RwnDdgq8SdgLOBG5WwAmLetdwv8GXHZyZryVycB3Z/bTHGHyZ+TLztdpKUs+XOdjlxku4L+Eu1GHHy3e009FhxxXjMvNl5svM14o95ODkzXx5YWjma4kWhuuZ+frbivl6SgE3mbZsbfH31EjeYUevsEfVNbVO5gA8LAMDj1wY6RzSQiQL22XmMljP4Ot1wC4FHNgCXE27NLWTN/gy+DL4cnhjkp8yI52ekTb4WtHO1PNl1gB0EvhSWYevqEwD8OwqdHdYkOdRwEEd/m4a2Gn+vVWpiRKOBT5TfeAL27xkyrWplcngy+DL4Mvgy+BrsqM2AK1lkzXw6HBOXutRWctgEvh6mIBL+KqPAI8OZRYOAA4GjqA+K1FgZN7ftT3upy34UrL94ws4usOBNvhyeCOX8EbsR2qdzNrBdWj7uTt59c/AwzKIemq7zByAzhJ2jEDrHsCJwDHAvsDuYZTn/V1k02b1jzODrxJ2AVRmYo+i7nNXLfVEZ+bLzJeZLzNfZr7MfE2b0wy+lhx8CfAocf0fAYUcxSI1wZcA2Ly/6xN83TnsdNSZjhdP09IWfzf4MvNl5mtrg7GTz8PJm/myb2papu0yD7ucu9REDD+eChzSEfN1f+CWgI7+adN2Bbavcs5+Mu2mU+DgXeDJ28Le065t+ffdgLPo5pDulq++9HIldKqG2WnzPqCD+/R+HVR+bgfPmucRlsGK1FLr5A6h8K/sIlWzDGrJ2y4tg2iDtkvIRQa/qUis00ed41phR4EttbcD+wDnLJDf1cwNey3wHuD4lp5aDlbg68fT7vsDvHRbuP5l4UHTrm35dzGByiUT8EjVBDyU2yFAnKrl4OQ3ugzi2KfWyRwcnGWQD/ja6HaZg3+WNtgu85GBgNdvZwVfcVdjvH6/EG5cit2OJWiTwHcLeEbH6MRhx1qgTuxNL4Oo2ql10uGNPMIbtkv7puZ0Z7vMwy7nDjt2jF0WelybhPufAS8u4C0LvXH1zaknOvUohzoyBl8GX9E67OTzcPIGXwZfBl9bz9lZ+6ZZdjt2jF/mftxM4Kuswcn5wJ0K+MLcbxt/o8GXHVzUjNQA1MzXio2mtsscnLzBl32TwZfBV8eQp37crODrFsA3gZ0LOKPjnqR28ma+6gE1+2fg0TTt1HZp8GW7jPqYg29SX3LQSdtlXQtVOGRVnvh6ZL4eWhV/fVNRK1/XLbUyGXjYyY/qdGqdtJPPY6Iz82Xmy8yXma+uMU8r5uufgbsXcIceepF6ojP4Mvgy+Fpt2KntMgcAavBl8GXwZfDVA+yZPez4XpXFKOojkbpuqZ28wZfBl8GXwdckv5Y6DzGHkJtlUGtHDguC1PNl1jJYj2HHE4B3FHB418grnGU5Nn7bw7smPdIOzjlfTd2wg1sjr2Igu8zByZv5MvNl5svMVy8ub9aEe+10PLCAD/bQi9QTnZkvM19mvsx8mfma7NzNfJn5itqRw6JoYyTcl3C9cPzQjQr4kcFXDxLw6jIKNbWTj/1IvSDI2sH1ZgH5rbDNfNk3mfnKzy43DPj6S+DDwOYCtvTgeFNPdGa+zHyZ+TLzZebLzNe06c2Loszz3tZVzlcJfwc8poA9pmnmnH83+PLq0szXEq0u57TztrflMNGZ+bJvMvO1RL5pvYGvNwE7FXBAW+854/UGX3ZwBl9L5OBmtOtFLzP4MiMddSiHDVHqSw46mXq+zFoG6w18fR44toDnL+pNJ9yfWpkcdrSTd9jRYUeHHR12nDbFZQ08pnW+o79nLYP1Br7OBJ5awDs7GrzcJjqDL4Ov3HQyawfXkx8YfWwOMnDY0ay8w45LxMqvG/BVws7A6cBeRX22Yx/NzJcdXNQr73asJZED8EhtlznIwODLvsngy+CrD9yz9sHaJdwJ+Bxw2WLMIZYd9Si1kzfzZebLzNdqY05tlwZftsuolc75WrFP2+VGOFi7hMdVJ4c/t4DrdgS0xj0mtTIZfNnJG3wZfE1ycanZ2ByAh2VgRjraRw6LovVf56uEVwE3LuDeBl89SsDUvsOOS0Tt924J+Ux0DjvaNznsuES+aT3lfH0UOLGAv+/R4Zr5soMz+FoiB9ejL8htojP4sm/KTSdTz5dmvjpygGue7VjCz6vK9i8pQLW++mqplclhR4cdHXZ02NFhx8ke3mHHfNjY1POlwVdHSGgi+CpBuQY6UPvOBajWV18ttTIZfBl8GXwZfBl8GXxNm+OyBh7TOt/R37OWwboIO5awF/AN4CoFnNXRwI17jMGXqf2oF6lX2LEfqXUyawfXoy9oPjoHGag/qXXSCfc1EXBV4JSBdG/Sa3LQSfum9b7bsYSHA68u6lpffbbUymTmy8yXmS8zX2a+zHxNm+cMvjKvQbhemK8Xh5Djnadp5IJ/N/gy82Xma2sjspPPw8mb+bJvyo2NTT1fZu2b1gv4eh9wRgGPXxBcTbs9tTKZ+TLzZebLzJeZLzNf0+aqrIHHtM539PesZbBewNf3gTcU8OqOBm3SYwy+vLo082Xma9Q/5ODkzXzZN5n5WiLfNAl87QB8CLgecFvg1PBNRwEHAc8GDuvgd22w0tjdjmGn43nAvQv4eJsHznGtwZcdnMHXEjm4OWx8nlsMvsxIR71xwv2KBaWeL3Owy7kq3AuAvS4ALYGvfYEDgIOrXTVHAEdSZ/LP+7vjWnq5SeDrZsDxwDWK/neYpFYmiSwH4/auqvQ7y6L5pNbJrB1cSx8z7+U5yMDMlxeGZr6WaGG4VthxFHwdogrywDEBiO0evnPe30XmbFaHNwl8aafjmwrYftYHLXBd6onO4Msr7FH1Ta2TOQAPy8DAIxdGOofFsWRhu8xcBm3Al0KOR4+ALwGweX/XFfg6FLhjAX3vdJRCp3byBl8GXwZfq1dPqe0yh4nOzJcBqJkvM19TGbI9gcNbMlBivsRundS8bwt8oIRfbgNPbvm8eS5P7eQNvgy+DL4Mvib5LqcDpE8HMPO1op2p58scFkVRBspL36q1Yb66yvl6PfBB4ISW6GfXCrBtV+Wc/bR530Xw5ZPhDdcDMXN9N/VBFfQv7PtFazx/M7AT8OuEfdgxyODcRH2wDFYEn1onlZ6g8Tg7kS7otZZBLXzbpWUQzdB2CbnI4LTGpsVL3eRa4CvubDy2OrrnfoAm2i52Oz53DtZLHV7FfL0XLnMg/PFPsM/l+z3TMQosNZI382Xmy8yXmS8zX5ORvtm/WjY5sT4XJFqY5SIDESWrZLDUdb5K2Bv4mlZ8Bfx2gAE2+KqFbAeXXga5LAhycXBnjHNwA/iEXCY626V9U1PdbZeZA9BlB1+PqkIeLynqRPghmsGXHVzUs9QA1OBrxeJT22UOE53Bl32TwdfWKCAHu5yrztcQYKbNO1aVmijh5cBNC7hXmwctcG1qJ6+u55DQmRp4WAYGHk0zTm2XOTh5gy+DL4Mvg68F4M3kW8eBr4+q9lgBf9/LG1c/NLWTN/iqx8Tgy+DL4Gu1f/KiKH06QA6+SZqRw4Ig9XyZtQyWPez4S+AFBfybwddAEvDqMgo69UQX+2EHl77+Xg5O3syXfZOZLzNfvQCBrZivsq75pR2YtynqpPshWuqJzqyPma9RPU+tkzkAD8vAwCOXRZGZL7PyM7HyS8t8lXAH4AsqvFrAH4dAXq5wf6mUU7M+OTi41DIw82UnP+r2Uuuk7TKPlAiHHWvLyHphuMzg64nAPxRww4GAl16TeoVt5svMl5mv1Qaf2i5zcPIOO5r9c9jRYcde4NBo2PGNqjdVwAG9vG38Q1M7eYMvgy+DL4OvSS7PzJcT7qNu5LAgSD1fZi2DZWa+vgp8qIAXGXwNKAGvLqOwU090Djs67Oiw42rXl9oucwi9Zh9yG2jGMvjqSNCXMl8lbAL+BPxVAcd09PxZHpMayZv5MvNl5svMl5mvyd7a4KuWTdbAY5bJtoNrspbBUjJfJdxE9b2AaxdwcgeDNOsjDL7MfJn52tpasnZwsxr2gtflIAN9goGHZRBVOQedTD1fZi2DZQVfDwVeX9Qn2A/ZUiuTmS8zX2a+zHyZ+TLzNW3eyxp4TOt8R3/PWgbLCr4OA/Yu4G4dDdKsjzH4MvNl5svM16i/yMHJm/myb2rqZQ46mXq+zFoGywq+PgZ8d8BjhaJSp1YmM19mvsx8mfky82XmaxphkDXwmNb5jv6etQyWFXydDTy9gKM6GqRZH2Pw5dWlmS8zX2a+xnvMHHb6Oe+tHpusgcesE+6C12Utg6UDX2V9pNApwM0L+PaCg9P2doMvgy+DL4Mvgy+Dr0lzRw4A1OBrCQDoMoIvVbT/ELC5gC1t0dOC1xt8GXwZfBl8GXwZfBl8TZ9MU8+XZr6mj9FMV1xS56usK9o/uICbz3RXtxelViZ9TQ4rK1P76be0R81OrZNZO7huzX/i03KQgTpnu7QMopLmoJP2TWscSbiMzNeLgfMKeORAjrX5mtTKZPBVj4YB6IpWptZJO/k88msMvszKN+cq22UedjnRPy8j+PoI8JoCXmPwlUACdnAOOzrs6LCjw44OO06ffrwwXC/M171ht/+BbwK3L+DL08e+8ytSK5NZHzNfo0qdWie9ws5jhW3mywtDM19LtDBcKubrY3Dve8GbgcsVcGHn0Gr6A1NPdAZfBl8GX6vtNLVd5gBADb4Mvgy+DL6mo5g5rrjaj+FZ14e7FHDLOe7v4pbUTt7gy+DL4Mvga5Ivc8K9E+6jbuSwIEg9X2Ytg6Vivn4L77gSnFTA47tAUnM8I7UyGXwZfBl8GXwZfE123gagtWyyBh5zzL3z3JK1DJYKfF0E390GnlXAW+YZiQ7uMfgytR/VKLWTj/1IrZNZO7gObH6WR+QgA/UztU56F3IeO7ENvpYAgC4N+DoIbnQU/CBRZftcJjozX2a+zHyZ+TLzZeZr2qIghwWBF4aZ7HbUOYwHAc8GDpumOaN/fw/c+UD4WAHbJ6hsb/C19YB4hZ2eZchFJ+3k8wjxmPkyK9/00rbLPOwyeZ2vfakr0x9cUeNHAEcCx7UBYF+DB+0Bh2wPe7W5r+NrUyN5M19mvsx8mfky82Xma9rUZvBl8HWJjhwCnAgcU4EuAbHd27BfJex2Nrz8Ati8Gzx4mtb1+HeDL68uo3qlZv/MfK0Yemq7zGGiM/Nl32Tma+vJPwe7TM58KeR49DzgS8ALOLWEc4oayV6tgNN6BFhrPTq1kzfzZebLzJeZLzNfZr6mTYFZA49pne/o71nLYKiE+ybz9VfA3sAbZhHwCfDAm8Aznw7Pejm86lvwitvDB2e5t4drdgF+C1zQw7NnfaR2FF0ZOH3WG3q4Tu9Xkds/9PDsWR5pGaxIKbVObg9sDnYxy9j1cY1lUEvVdmkZRPuyXUIuMhBZ9L1RxzcU+GrmfL0J+My4zozzygfBVY+CT/wRfrMd7LwfHHAMnNmHB5/hmVcFfheAxwyX93KJJrorAWf08vTZHqr3C3z9cbbLO7/KMlgRaWqd3C6AL9lFqmYZ1JK3XVoG0QZtl5CLDE4GvpoKfOm9c+92LOHqZ8B+74fPPw6+m8rDs8a20QH75Fo6edTScc5XrfRZU/sD2WUOMtCnptZJ+6Y8fJPtcgl801DMVxc+MAcH55yveiTt5NPLINpUap20XeYBQG2X9k3NedZ2mYddJk+4N/jqQgL1M7y6tAya2mTwlZ6RzmGiM/gy+DL42nqezcEuDb46wj6pJzqDLwPQUVVOrZNZO7iO7H7aY3KQgcGXwZfBl8HXNF81199zcHCpJzqDL4Mvg6/V7iO1Xebgmwy+DL4Mvgy+5gJX027KwcGldvIGXwZfBl8GX5N8pXMx0+di5pAWIv3wfJm5DJxwPw3ybf13gy+vLqNGpJ7oYj9S66SdfB5O3syXfZOZLzNf7RDNjFfbyZv1iaqSw+rS4KseDdtlHjIw+DL4Mvgy+JoRTrW7zE7e4MvgyyG3cV7D7J+BRy6MdA4LQy+KlmBhmHPYUVXMtwAXB6saGnxJNupD8yihFE5+2/D9F4V/Uxj35YA/NWa9oVmfvwB+w8qZnmmqlXIAABpGSURBVEPLYIfqbNI9Q5XiMshhaBnotTuHQr/fbozF0Dp5e0Dvj0dLDW2XlkE9+DnopO0SUssgugLbJewHnA18PhFm0AkTTwD+X2O+XLpSEzr/8QjgZ8ADwjmGQzp5CfHd4QzK5wJvDoM59ER369APgVApls6HGhJ4CHy+BjgAOLI6TuhZgMDH0MDjIcCLgAMrfTh+YBlo6HcEPgB8rQLj0gcdrTS0DNSP61Ofa6pzUV8XxmJonXwhcC/gQcAvE4QdLYPaGeWgk7ZLSC2DCL42ul1qrnwG8NhwBODQ7J/mylcCnwXeN8viOEfmS+Dib4C3Vh+hVcWNA+uh1bZYsCHOdbwtsAn4egUAHxkYFwEfnWWoMxWHOlhb7z4mONrbAL8HvhzAxyntorZzXX0jQD8fDsBH7NuPKwX/FXA+cM5cT21/058HPXhKAIMaC+nCT9o/au47BPyuU4GfWwI6KF6HGGtxMJQM1HEdFHsfQLqg9qoAAr8/oE7eCrgh8MQAxsWInjrgQe+WwYoKp9ZJ2yXkIANpxEa3S0UmLg/sUs3b9w0LQxEGmqeGwAyKUO0fFugHAVer5qz/CPOlojarMEOO4EuKdLMQ2rheJdDDqsnuPEB9/dsK3Z479/Q5+41iNRRqE8h4Zgg5iWF4BfDR2R+z8JWa5DSxCZAKVYsB27X63eND3xZ+wZQHiAEUyPg58EDgoaEvkoEOSI8h4b77oVW+ALEOJ31HkMPDGyucvt+v598lGJKAj5inR1Ug6CMDyiB+oxjQY4HHVRT704D7BTZwCBnoHbLJ3Srw9Wvgv8JKT4zoUAsS9cEyqEc7tU7aLmsGMrVvsl2CwI/mJKUlPJ/6/xVBO3QgzKAxEPv23ipd6SXAx0PESKTRJ8c555zA1w0CqPhRCHEptLNNmGgV6rpdYH76OlhbtKHCa3rPa4EfBoFpEMX4CFVrMDX599m0sn90AFkKvZ4WgKeYOIGdPSrGQ6DoSz12QqsoofdPA/8dwltRDtKZBwdGLub9dN2VcTJQ+PmsCnD9XWBZFNuXkcVcuK77MCoDAWGB8gj67lSxoE+udOI7Xb+48bxxOnmLYBcCPCdWRq5cj4MDSO+jK6N2KZv8y9CH+4dFymcqff3XPl4e8i5H7XKjySCKNrVO2i5r9nnUPw/tm6QPtsvVMtDYaE4SdlC7SYiaKVrVRxv1zz8N0YnfhpeJwBGRJNJgVcsFfIkqfGPV0fdXE/6dQ7hP/99s+wAKr4gJ6qOJTdJgaULTylqhz9MbL9LEu3fPzJfG46UBZCqcoxDXYwLzF7ty80ClKvTWRxO4U36V4tZiu8TyfGIEEGjS1d9j8nmX/ZgkA63yldcg4PeLAIT6MqpxMlC499+Cbr48JDwL+ImV7auN00kZ/DtDTqTGQMxk0+F02ZdJdikGWuFPAVGF4uX0osPp8v16lmVQSzS1Ttou6+jLOP88pG+SLtguJ8sg+h+NlRaJSh3qa56YhhkULZPdNufPS/1jLuBL6PCqwKfCSlchnbeHHQNiXEQdir7TpNNXkyDfFXJ4xH5JNpFdUv+eF/Jc+owfaxL76wBEBWw0wSnH6gfho5XzdMUgjz6Aj14j8KsJ9RsB4AhoCXSoXTOEXv+xwQx2PR6TZKD8rj4n+eZ3TJJBn0BnnBwn6aRsRXrYlw7EvkyyS9mG7HKIfDfLoB6N1Dppu6z9zzj/PKRvki7YLifLQKSFGCeRBlowj5I4Xc5Xa2EGRUY0T06MSuQCvrSav0ZIYJZw7hoAx2WrxPtrNbaOdim40Wfp/Vq9i0WIcXzl9CjU+LEB48ZK6ha7pxwa7exSDPubYdenmMG+wmxRHgJ32zXKOogFVPhRiffq0//2OQjh2ZZBLYjUOmm7rMvNpPZN0gXbpWUQXW8OOmnftKB/Tg2+lKAmcKOde8qliqyS8mvUlFA8unWzy7lfKxnlNv1ZlVR/dIjNKq9KchEAFBAb3b7a5fvjs/S9WlEJWGmHxsnhDyqvod00AiPqz9834tld9kPGrHFQMrmAlhLqY9z8poEJE/uocJvKLfTRLINaqjnopO2yTp5N6ZukC7ZLy6Dpa1PrpH1Th/45JfjSrj0Biy+GmkH/UiXHPSmUNRDbJcpOyfea8PsKr9wzhNekVKpnJfAT64SozIO2jj417PbrA3DEyVbA6n+qXWzKa1OSvZKXVcdJzJ+ozTuM1C/pui9K5BXw1Y92aii3TUnOquMkiltjobpnzfolXfZB8t/oMojyTK2Ttst6R3Fq3yR9sF1aBtEv5KCT9k3QmQxSgy8BC4EusSxKdhfro7wmlTbQjpKX9cT0RIXWOxRG024ErTKV16Vt9OqDmKgTAjjrEmiMPkvAQ3WjVMbid+H9yndTrFpg5zkhF00y6atJoZTP9J+B9VOcWjWEHlaNyXXDFtq39AiCLYOVkU2tk7GUyUa2yxxkII2wXVoGTfC10efLHOyyM/+cEnzp3QIcKhwqtkUATOE/MU7/NEBuk5RaOxEEcsR2afegttEr1KlEPf0M1XQkgZL8tYtMoc6dAtuk3X0CZH037Z55TxgH1SSJ5STEBCocO0SzDGopp9ZJ22Wt/6l9k3TBdmkZRN+bg07aN3Xon4cGX3qfdjKqRpFYHVXofn3Yri+2SUAsJnj3VUxVO/YU2tO/Al1KHHx1AD4CHioiqST3sbU5OkQhOqLl8LCL8x+qnZ3PDiE+yUfhvrjpoK/SGqoVJnbjbqF2lt6j3Z4K8x4VEnxVPFCbDvpqlkEt2dQ6abusAVdq3yRdsF1aBk3AlVon7Zt68s9Dgy+xO6qSrlWl6mipppaqZKtekApWCvBoR9/YirAdIABtj9ehlwJ+YpjEcumYFG3dV0K5dhQp4VylFfosKSGAJ1brn4F7hJIOAkIqLSEQpvISygGTbPra3agzClUv67jAsinkqtIB6peS7FU4U3LoK9xpGdQKnYNO2i5r5jmlb4ruzXZZn5+60X2T9CG1Tto39eifhwZf2q2hOhzKpVLFeB3Oq/wmDbKOzun7uBrV/4jvlHKrOrgYNlUpV87XUEekKL9N5SxUR0xjIPCpg5slG7W+AFcTv2qi0bmR+n7RySoi+7lQIyX2owO8O/ERlkEtmhx00nZZ725M6ZuiodguaxC80X2T9CG1Tto39eifhwZfAjg6pzAeSyPW5ythd512NKqsRN9N5RtUlVwAR5SqEux1ZJFyjlSYrc+K5U06WeGFWBVcJR600lOulw4T14GcfTcluQtsKtdOMpGhi/XTjlOdT9Ws7t9HX6R7G10GUa6pddJ2WS++Uvsm6YPt0jKIfiEHnbRvqufHzjHD0OBrdBJXGQOha9HMfZd0GAcgdqgYJx3XI3pXrc+yFmsBGG000AAr5NhnLa21+qCjGGLJh77qiVkG02FsDjppu6xLrKT0TVFTbJf1MTEb3TdJH1LrpH0TdCaDFOBL71SIS+ctSZmU/yXw1VfxznHTnYCOmC+xPqphJcYpBeCIx9UowV8nsr+tx1pa4+SglVU8skfMn5LvY52z6TChmyssg1qOqXVyo9mlvjceVt9kpIf2TdphrZSLZi1D22XNRG503yS93Gh2OW5WWZcy6Bt8aWJVodCzGvW6VDVa5x6pcryOz1Htjs93M4+veooMWMBKYc64e1KhrjeHnX7fCjlgOj5oiJIOzQ6qar12WWqXpyhNyeS/e6qlpXGWHM5vyEG/0xgoz+6V4RBS1TzTTsuh2kaUgeQ+ml84tE4q11Fnpcbwv8Z7SLvU9wrsa/NLzC9MIQPpu3ZYxzakDPRO6YF8gM601eaaONkOaZcqaK3TJZT+EVMuhrRLgU8BXvkhzRMCoUP7JrEZAnrNeWpIGazlb4fUyTgWsolUdjlOFutSBn2CL1VnVjhtz1CsUwU7fxMKmT59ALAjg7p3eKd2Ev4s5DNpd+P3B2SYBC5VWkO1zGTcasotUZkNlXTom/GTg1f1fh2QrRX2A8M7NQFr88Ezey5kq++1DOpxF8DQSQE6QUBsrxYBatppOqROakerynxo/AW2NfmqD0PYpfRRYH/02LAhZaCJVv4oyl9jMKQMmiBL8pBdamex8iyHtMsbh8Xx1UJFf4HhIX2TNlqptJDeqSR7/avNR+rXUL5JJxlo57VKDikKorSPtzZK7vTtnyPYUBRIstD7IwgeUiejb1I/FJVSX7TTfUi73FAy6BN8PTgAHIX3lMwtRycEe9JAtIocihLZtYtQiF61tO4ejHpIlktJ/QI8qhivmi1DfX/TqOXQtZng2tX7HxHKavR1ZNO44bUMaqmobppCXV8PxYRPC8V9h9YJLYzk2LUQ0cJAZVV+OsBuY8lAE66O7dKkpnNVZafaYCL2eyid1MLscWHxIyB4xzDpyUaG6oOYbgFA5bqKZfk/oebhUO/XWGhxGhkv+ShFAMRAxY1AfbvqCPoExDUXaSG4V/BR8WzZvvugsdf3igVVdOCdocyOTlcZciwEOAU8VeZH80RcqPf9/fH5zdMUNF8LCDUXJ0P0Y0PJoE/wpdyh7aoaWq8NuwpVU0uFPKXUQzSVstAKRrS+HL2+VTv5VMtLNb2GbiqtoDMbVdtLuwqHaqqSrSOC4gpOE58mOoFirTT73tXY/M6NLgOFV5TE/asw0YgVvnpVduWwHmvbjdMzrfS1y/fXIdylmm4x1DWEXsq5a0et2OCPh3NEv1GdbXrsEC8PAFAnW+idqvknwCG/pLI3Q+y41mfKLvWjSV9NQEynbCgVYqim3ebykWLflCIixkMLVZ0wouPE+m7y0WLbNMlrQXKXoIdiZlV/cIgmGxTjJTCuRbkYIPVJ+jHkKSfxW5V3+4KwMJI+DNVuEOYDvTOWP9LpJtKLP46E5/vu04aQQdfgS6tpnYmoiV3OVSsZraj035pgRC33CXyaSZpSEDn5dzSq12vVrSN8RPH3VUFf79XKWvlsqh/WXD1pwotnNqqIqoqaKg+rj6bCsWI0RldvquklJ6sK+pqEX9rHy0MOhZgNhZ5lxCqgq0luSBlo/MW2nhL0IBbOHUoGEq10Un0QCyvQ/dEQ5pUuyk40Aenv0tO+WtMudX6qwv/aQaaJVuFoAUIBMC0O+mijMlCOk4B/ZFj0fq20+zxVYlQGWmXrTFWFt8QyKDSuA+xj7lUfcog+aZxOatLX4lDpCH2Wu1HItWmX3wy2qm//YJh4pROKGPTVmnapRaH0TpP8/63O9D05gGPZSV9NNif7k/+NjNt9K/CraI3YaPlFyaNPm9S3aaOVvvtHIx/aXKSqELnstY8amKPzZbMbYsfVL7HjKvqtc3/7aKN2qfFXG1IG4/yz+tCrDLoEX3ErsEDFPuEIHxnV6wIAECCRcmul1VeT0ag4n/Jp9K+AhwZRVPIXAwumlc6Hey5kqlWEzkqUAxPobFLocbUnil+r7j6aHItW8XIkitk3nbnAkMJf+/a8s3Gt09+HkIEmU+VzaNw1wSrvT5Obxn4oGUQDFujTj5ge5Xsd0NjYIDZMv+trsplkl7INhZ0U6tDKNu4s60Mf5cTWkoHYPwHiT/Tx8kaZgqZvUohRTYfI6/B69U9g8Cc99UGPXUsn9XeFwHRNX35B7xhnl5pgxcjLT8pnKBwou+mjTZPBLcJ4faGPl4dnKg1Du8sV3hPjpnlQ6RgvquaF54dFs3yUQrJ9NvVDi6EXA/8+slBWCFQkgciKvvLOxs2X8XtvGTaBCRz1VQlgGmYYQgZr+aZeZdA1+NJKUqUjRN+K4RAAiEyPJhnl/miXVV9NBqMt+wo1ahWtkKdWDFrhK/Qmw5ex9Z1PoPcJACmUIwVXyDXuLNPvtepWYde+cgr0Du0yfUxgXHR0U8whkAxk1GIA+zo6SOO71unv+u6+ZaDvfHwAXRpvgXA5Ou0u1XcPIYM42Wl1q5Wj7E2TvfL/FGaSTgoca/Lr6zgrObhxdqmyJh8Kq/++7DE+t5lPMioD5bgo7CO59HWO6SQZyDdpkpeTVfgvrrr7ksdaOhlTI/o+aWOSXUoPFe4R+BQb1pdvmiYD2alAcF+6oLGVPijkq3CnNiPFhboYWOmj3i/Wpy8ZRP2KflphTuVc6qzfODcpZUebAEZZsS51c9J8qXcIBGtR0mfpobXsUguQIWSwlm9S9Ko3GXQJvjRg2j6ugqWa2AU2hFzlWBXD1+p6iCOE1A85MAlNKzih9j5p/LWMQfIVy6FzLLXK0qpy6Ka8DjlWGZESu9eimrvsm5gMTW56r/IIBEgFQpVHMUQuhWSvhYC2TYtxklMT4/XIsNIUOB0isVhOXiyo+qAzS9UvMcAKOSocO0Rbyy6H2HxiGdSjvJZOKs9qiGPFcrZLyUCAZIjjzSII0wJd/km+oo/Q3iz2HTeECXhqodwsATPL/YteM26+FDAS+NS83WfL2Td9pE8ZdA2+NIgK7yh/Q2BD29iVW/SDnlcy45RD36b8s4cExkOr/L4VaZKSKqyk1Y1ofdHdfTNvo/2I8XMdWq4fHWU0RFMehVhIgXEBD7GAynPoM7en+V2xdpTAtxgvATFtoVbuVZ85f6Oy1SkK72psX9emD4V+ZdxDtBzs0jKoRzoHnbRdrlidbEM7fgVKleMVd3wOYZfNd2i+UiqISAMBQTE/fTNvo+9PMV9uWN/UNfjSYGrlomRehTqUqKc8CyWxDrGqi8oUk5n1/1IoHRjdZ4htEviL1bKjYWk31xBMQ+xPs3q2QitiIPrKLZokA7FNyqUQ4BDoUbivrxDbuD4olKCNHsr3EugT+BQQHLopDK98EoU1lNwuOQypkznYpWVQa11qnZQ/2uh22TzhQH5SDIzA15D+WbrQjETov7U41MaHIRfoqefLDembugZfUh6hduW39FW1ftqkqZ00ynUSfSsF7juHorlzptm3ZlXeIYFn7INW2EcE4KO8Ae0ukzyGXE1JBjooXGHnFG1UBin6oHc2dVKHmQ/dcrPLjSoDjXsOOmm7rHcYR98k8KX6e30CnniMWvMdo5X8h/YLo75piPly9Bs3rG9aBHwpPi9WSwnssSm/Soo8xAHV46rhKqFfgEOVuodiFUZ3zkgWQ1YmHlc9XisJjYEAcJ87p+K4C+yqXlhMXNXvh0jYjO/PQQbqSw46abus61Sl9E3ShRx00nZZL8RT+qboo1RGY/ewCShufhryNAP7pjz886VgaV7wpWQ8lZNQaFG7RZQ4LEYlHpUxROLiuGq4487N63s1MWnnTN/vjc+fVD1+KKZLYFsnB2hnocJ6MXF1iNVkLjKI/Uitk7bLeidbat8kfbBdWgbRL8gXKtQsP6kTDQQIddzdkM2+qd5hP3qKQArMcMm4zwu+otLI0Y3bJjukUqWqhjv6jZJFyp0zqarHRznExNXR0hpD6kJqGcRvTa2TtssahKX2TdKH1Dppu6xJASXVp/RN0TdIH1TrUsfdDbHre9T/2jfVJVVSnCKw1Vi0BV/jTn9vKraKmypufHZPM248dV05I80yAUNVw42fNakq75A7Z5RDIHZLyeuRaRyyery+VaVEtC067hyMO0yVT6HdhdplqOrMfbXUMtB35aCTtsv6VAkBLoV0Yl7NkL4p6nhqnbRd1mArtW+SPkw6YSP6aR2hpA1AOgmlj2bflId/Hju2bcDXuNPfVcFeE7+eo5IOqtCsfKs+EheVx6SjipTL9exqVbtjqNkU6dshquFKiNOq8g6xc0a5ApK5aGwVp1T9LFVuV+h3iOrxmuhUHV3ASqVFNAbaTRhzGXQ0h/L/VN+sr91DqWUgXchBJ22X9UkGYjVUlFJ1BZXvOKRvis41tU7aLmsQnto3SR+mVfK/VijDpB2WfWyCsm/Kwz9PBNVtwNe0099VDVZnBqqWUh9NRvWAUCtLz1fxUtVE0UHRAmRDVMON4GutSv5D5DoJhOr4Dx2MLBbu3eGMRiXXD1FBX8VrdVahjk+KBQIFBHWMj8CWjosRAO+T9UotA+lCDjppu6wXfWLCVaVeizDV01M5Dx2WrYmtb98U/V1qnbRd1oW1U/umCL4mnbCh0wz6zo+2b8rDP3cCvlKf/h6rQwt0xB18KhaouihiXYYs55C6Kq/qqKkgX2QZldyrjQ/KI9AxFX03sWvKW1AB1XgsisZAtbz6PDi9+V2pZaC+5KCTtktILYOol6l10nZZM/+pfVPTN4w7YWOI0wzsm/Lwz52ALw3mM6vSEilOf48fcJ1QgO5VVZjhqLCq1c4Rhdz6PAtsVICpq/Lq/TqwXI5GQFB5VzrWSezfp/pGXuH5ymcQZR6r14tx03+reOgQ1eNzkIFEkVonbZe1k03tm6QLOeik7bLOtUrpm6ILTn2agX1Tev/cCfiKaD7F6e/ND1Cyog4FFuBQfodyPcSG9ZVbNEl4cvj3CflnKSr5x2RiHdAsxkubHAR6dGD3UE0bHRTikfzFgomBEBAeioXMQQaSdWqdlC5udLvMQQYRgGlnne1yY8sg+mD5KJU3UNHvFCds2Del989j5+M2OV/NBwx9+vto59VvxfZ1RMY3EhxEOhS4meU9iu3r3DzlvZ08yw0dX6Ocr+uGBFMV3O1js8W0LqeWQVyYpNZJ22VdT0lHOCkHTCc79JHMPE0f9ffUOmm7rPNRU/umWXSl72tymC9T22UOMthqnOcFX30ri59vCVgCloAlYAlYApbAupSAwde6HFZ/lCVgCVgCloAlYAnkKgGDr1xHxv2yBCwBS8ASsAQsgXUpAYOvdTms/ihLwBKwBCwBS8ASyFUCBl+5joz7ZQlYApaAJWAJWALrUgIGX+tyWP1RloAlYAlYApaAJZCrBAy+ch0Z98sSsAQsAUvAErAE1qUEDL7W5bD6oywBS8ASsAQsAUsgVwkYfOU6Mu6XJWAJWAKWgCVgCaxLCRh8rcth9UdZApaAJWAJWAKWQK4SMPjKdWTcL0vAErAELAFLwBJYlxIw+FqXw+qPsgQsAUvAErAELIFcJWDwlevIuF+WgCVgCVgCloAlsC4l8P8BZyeRxPpSCQ8AAAAASUVORK5CYII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1260778" y="154542"/>
            <a:ext cx="7342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Проверка актуальности полиса ОМС в РТ МИС</a:t>
            </a:r>
            <a:endParaRPr lang="ru-RU" sz="2400" b="1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75" y="924944"/>
            <a:ext cx="5173542" cy="4028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144600"/>
            <a:ext cx="3537992" cy="296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462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7169" y="-11217"/>
            <a:ext cx="467544" cy="5143500"/>
          </a:xfrm>
          <a:prstGeom prst="rect">
            <a:avLst/>
          </a:prstGeom>
          <a:gradFill>
            <a:gsLst>
              <a:gs pos="0">
                <a:srgbClr val="B4DCEA"/>
              </a:gs>
              <a:gs pos="0">
                <a:schemeClr val="tx2">
                  <a:lumMod val="20000"/>
                  <a:lumOff val="80000"/>
                </a:schemeClr>
              </a:gs>
              <a:gs pos="0">
                <a:srgbClr val="A6DFE2">
                  <a:alpha val="72000"/>
                </a:srgbClr>
              </a:gs>
              <a:gs pos="100000">
                <a:schemeClr val="bg1">
                  <a:lumMod val="75000"/>
                </a:schemeClr>
              </a:gs>
              <a:gs pos="0">
                <a:schemeClr val="bg2">
                  <a:lumMod val="9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solidFill>
              <a:schemeClr val="bg1"/>
            </a:solidFill>
          </a:ln>
          <a:effectLst>
            <a:reflection endPos="0" dist="508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Формирование списков на </a:t>
            </a:r>
            <a:r>
              <a:rPr lang="ru-RU" dirty="0" err="1" smtClean="0"/>
              <a:t>профмероприятия</a:t>
            </a:r>
            <a:endParaRPr lang="ru-RU" dirty="0"/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2384612"/>
              </p:ext>
            </p:extLst>
          </p:nvPr>
        </p:nvGraphicFramePr>
        <p:xfrm>
          <a:off x="603211" y="2868310"/>
          <a:ext cx="6703913" cy="1928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2402599"/>
              </p:ext>
            </p:extLst>
          </p:nvPr>
        </p:nvGraphicFramePr>
        <p:xfrm>
          <a:off x="433408" y="339502"/>
          <a:ext cx="6802888" cy="2221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735863"/>
              </p:ext>
            </p:extLst>
          </p:nvPr>
        </p:nvGraphicFramePr>
        <p:xfrm>
          <a:off x="7380312" y="987574"/>
          <a:ext cx="1440160" cy="1524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0160"/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err="1">
                          <a:effectLst/>
                        </a:rPr>
                        <a:t>Верхоянская</a:t>
                      </a:r>
                      <a:r>
                        <a:rPr lang="ru-RU" sz="700" u="none" strike="noStrike" dirty="0">
                          <a:effectLst/>
                        </a:rPr>
                        <a:t> ЦРБ</a:t>
                      </a:r>
                      <a:endParaRPr lang="ru-RU" sz="7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</a:rPr>
                        <a:t>Горная ЦРБ</a:t>
                      </a:r>
                      <a:endParaRPr lang="ru-RU" sz="7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</a:rPr>
                        <a:t>Нижнеколымская ЦРБ</a:t>
                      </a:r>
                      <a:endParaRPr lang="ru-RU" sz="7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</a:rPr>
                        <a:t>Сунтарская ЦРБ</a:t>
                      </a:r>
                      <a:endParaRPr lang="ru-RU" sz="7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</a:rPr>
                        <a:t>Усть-Алданская ЦРБ</a:t>
                      </a:r>
                      <a:endParaRPr lang="ru-RU" sz="7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</a:rPr>
                        <a:t>Усть-Майская ЦРБ</a:t>
                      </a:r>
                      <a:endParaRPr lang="ru-RU" sz="7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</a:rPr>
                        <a:t>Чурапчинская ЦРБ </a:t>
                      </a:r>
                      <a:endParaRPr lang="ru-RU" sz="7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err="1">
                          <a:effectLst/>
                        </a:rPr>
                        <a:t>Эвено-Бытантайская</a:t>
                      </a:r>
                      <a:r>
                        <a:rPr lang="ru-RU" sz="700" u="none" strike="noStrike" dirty="0">
                          <a:effectLst/>
                        </a:rPr>
                        <a:t> ЦРБ</a:t>
                      </a:r>
                      <a:endParaRPr lang="ru-RU" sz="7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84391"/>
              </p:ext>
            </p:extLst>
          </p:nvPr>
        </p:nvGraphicFramePr>
        <p:xfrm>
          <a:off x="7452320" y="2859782"/>
          <a:ext cx="1368152" cy="19373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8152"/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err="1">
                          <a:effectLst/>
                        </a:rPr>
                        <a:t>Аллаиховская</a:t>
                      </a:r>
                      <a:r>
                        <a:rPr lang="ru-RU" sz="700" u="none" strike="noStrike" dirty="0">
                          <a:effectLst/>
                        </a:rPr>
                        <a:t> ЦРБ</a:t>
                      </a:r>
                      <a:endParaRPr lang="ru-RU" sz="7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err="1">
                          <a:effectLst/>
                        </a:rPr>
                        <a:t>Анабарская</a:t>
                      </a:r>
                      <a:r>
                        <a:rPr lang="ru-RU" sz="700" u="none" strike="noStrike" dirty="0">
                          <a:effectLst/>
                        </a:rPr>
                        <a:t> ЦРБ</a:t>
                      </a:r>
                      <a:endParaRPr lang="ru-RU" sz="7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</a:rPr>
                        <a:t>Жиганская ЦРБ</a:t>
                      </a:r>
                      <a:endParaRPr lang="ru-RU" sz="7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</a:rPr>
                        <a:t>НГУЗ Узловая пол. на ст. Беркакит</a:t>
                      </a:r>
                      <a:endParaRPr lang="ru-RU" sz="7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</a:rPr>
                        <a:t>Нижнеколымская ЦРБ</a:t>
                      </a:r>
                      <a:endParaRPr lang="ru-RU" sz="7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</a:rPr>
                        <a:t>Усть-Алданская ЦРБ</a:t>
                      </a:r>
                      <a:endParaRPr lang="ru-RU" sz="7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</a:rPr>
                        <a:t>Усть-Янская ЦРБ</a:t>
                      </a:r>
                      <a:endParaRPr lang="ru-RU" sz="7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</a:rPr>
                        <a:t>Эвено-Бытантайская ЦРБ</a:t>
                      </a:r>
                      <a:endParaRPr lang="ru-RU" sz="7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</a:rPr>
                        <a:t> Медлайн-К</a:t>
                      </a:r>
                      <a:endParaRPr lang="ru-RU" sz="7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effectLst/>
                        </a:rPr>
                        <a:t>КЛИНИКА КРИСТАЛЛ</a:t>
                      </a:r>
                      <a:endParaRPr lang="ru-RU" sz="7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307124" y="48351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</a:rPr>
              <a:t>Не предоставили списки: </a:t>
            </a:r>
            <a:endParaRPr lang="ru-RU" sz="120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35696" y="138499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Плановые списки диспансеризации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03006" y="2560533"/>
            <a:ext cx="50012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Плановые списки диспансерного наблюдения</a:t>
            </a:r>
            <a:endParaRPr lang="ru-RU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11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AutoShape 6" descr="https://globalcdh.org/files/bash/bash-and-its-exclamation-mark-command-preview-actual-command-before-executing-i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67544" cy="5143500"/>
          </a:xfrm>
          <a:prstGeom prst="rect">
            <a:avLst/>
          </a:prstGeom>
          <a:gradFill>
            <a:gsLst>
              <a:gs pos="0">
                <a:srgbClr val="B4DCEA"/>
              </a:gs>
              <a:gs pos="0">
                <a:schemeClr val="tx2">
                  <a:lumMod val="20000"/>
                  <a:lumOff val="80000"/>
                </a:schemeClr>
              </a:gs>
              <a:gs pos="0">
                <a:srgbClr val="A6DFE2">
                  <a:alpha val="72000"/>
                </a:srgbClr>
              </a:gs>
              <a:gs pos="100000">
                <a:schemeClr val="bg1">
                  <a:lumMod val="75000"/>
                </a:schemeClr>
              </a:gs>
              <a:gs pos="0">
                <a:schemeClr val="bg2">
                  <a:lumMod val="9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solidFill>
              <a:schemeClr val="bg1"/>
            </a:solidFill>
          </a:ln>
          <a:effectLst>
            <a:reflection endPos="0" dist="508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Показатели результативности</a:t>
            </a:r>
            <a:endParaRPr lang="ru-RU" dirty="0"/>
          </a:p>
        </p:txBody>
      </p:sp>
      <p:sp>
        <p:nvSpPr>
          <p:cNvPr id="2" name="AutoShape 6" descr="https://globalcdh.org/files/bash/bash-and-its-exclamation-mark-command-preview-actual-command-before-executing-i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Шестиугольник 4"/>
          <p:cNvSpPr/>
          <p:nvPr/>
        </p:nvSpPr>
        <p:spPr>
          <a:xfrm>
            <a:off x="718220" y="658714"/>
            <a:ext cx="2016224" cy="1728192"/>
          </a:xfrm>
          <a:prstGeom prst="hexagon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0000">
                <a:schemeClr val="bg1">
                  <a:lumMod val="75000"/>
                </a:schemeClr>
              </a:gs>
              <a:gs pos="52000">
                <a:schemeClr val="bg1">
                  <a:lumMod val="85000"/>
                </a:schemeClr>
              </a:gs>
            </a:gsLst>
            <a:lin ang="10800000" scaled="1"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Оценка </a:t>
            </a:r>
            <a:r>
              <a:rPr lang="ru-RU" sz="1400" b="1" dirty="0" err="1" smtClean="0">
                <a:solidFill>
                  <a:schemeClr val="tx1"/>
                </a:solidFill>
              </a:rPr>
              <a:t>профилакти-ческих</a:t>
            </a:r>
            <a:r>
              <a:rPr lang="ru-RU" sz="1400" b="1" dirty="0" smtClean="0">
                <a:solidFill>
                  <a:schemeClr val="tx1"/>
                </a:solidFill>
              </a:rPr>
              <a:t> мероприятий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2" name="Шестиугольник 31"/>
          <p:cNvSpPr/>
          <p:nvPr/>
        </p:nvSpPr>
        <p:spPr>
          <a:xfrm>
            <a:off x="2267744" y="1535758"/>
            <a:ext cx="2016224" cy="1728192"/>
          </a:xfrm>
          <a:prstGeom prst="hexagon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95000">
                <a:schemeClr val="bg1">
                  <a:lumMod val="75000"/>
                </a:schemeClr>
              </a:gs>
              <a:gs pos="78000">
                <a:schemeClr val="bg1">
                  <a:lumMod val="85000"/>
                </a:schemeClr>
              </a:gs>
            </a:gsLst>
            <a:lin ang="10800000" scaled="1"/>
          </a:gra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Оценка уровня смертности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3" name="Шестиугольник 32"/>
          <p:cNvSpPr/>
          <p:nvPr/>
        </p:nvSpPr>
        <p:spPr>
          <a:xfrm>
            <a:off x="683568" y="2339678"/>
            <a:ext cx="2016224" cy="1728192"/>
          </a:xfrm>
          <a:prstGeom prst="hexagon">
            <a:avLst/>
          </a:prstGeom>
          <a:gradFill>
            <a:gsLst>
              <a:gs pos="89000">
                <a:schemeClr val="bg1">
                  <a:lumMod val="75000"/>
                </a:schemeClr>
              </a:gs>
              <a:gs pos="9000">
                <a:schemeClr val="bg1">
                  <a:lumMod val="75000"/>
                </a:schemeClr>
              </a:gs>
              <a:gs pos="63000">
                <a:schemeClr val="tx2">
                  <a:lumMod val="20000"/>
                  <a:lumOff val="80000"/>
                </a:schemeClr>
              </a:gs>
            </a:gsLst>
            <a:lin ang="10800000" scaled="1"/>
          </a:gra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Оценка диспансер-</a:t>
            </a:r>
            <a:r>
              <a:rPr lang="ru-RU" sz="1400" b="1" dirty="0" err="1" smtClean="0">
                <a:solidFill>
                  <a:schemeClr val="tx1"/>
                </a:solidFill>
              </a:rPr>
              <a:t>ного</a:t>
            </a:r>
            <a:r>
              <a:rPr lang="ru-RU" sz="1400" b="1" dirty="0" smtClean="0">
                <a:solidFill>
                  <a:schemeClr val="tx1"/>
                </a:solidFill>
              </a:rPr>
              <a:t> наблюдения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4" name="Шестиугольник 33"/>
          <p:cNvSpPr/>
          <p:nvPr/>
        </p:nvSpPr>
        <p:spPr>
          <a:xfrm>
            <a:off x="4959871" y="1563638"/>
            <a:ext cx="2016224" cy="1728192"/>
          </a:xfrm>
          <a:prstGeom prst="hexagon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0000">
                <a:schemeClr val="bg1">
                  <a:lumMod val="75000"/>
                </a:schemeClr>
              </a:gs>
              <a:gs pos="52000">
                <a:schemeClr val="bg1">
                  <a:lumMod val="85000"/>
                </a:schemeClr>
              </a:gs>
            </a:gsLst>
            <a:lin ang="10800000" scaled="1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Реестры счетов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6516216" y="699542"/>
            <a:ext cx="2016224" cy="1728192"/>
          </a:xfrm>
          <a:prstGeom prst="hexagon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0000">
                <a:schemeClr val="bg1">
                  <a:lumMod val="75000"/>
                </a:schemeClr>
              </a:gs>
              <a:gs pos="52000">
                <a:schemeClr val="bg1">
                  <a:lumMod val="85000"/>
                </a:schemeClr>
              </a:gs>
            </a:gsLst>
            <a:lin ang="10800000" scaled="1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Сведения ЗАГС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6516216" y="2450604"/>
            <a:ext cx="2016224" cy="1728192"/>
          </a:xfrm>
          <a:prstGeom prst="hexagon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0000">
                <a:schemeClr val="bg1">
                  <a:lumMod val="75000"/>
                </a:schemeClr>
              </a:gs>
              <a:gs pos="52000">
                <a:schemeClr val="bg1">
                  <a:lumMod val="85000"/>
                </a:schemeClr>
              </a:gs>
            </a:gsLst>
            <a:lin ang="10800000" scaled="1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Списки, состоящих на ДН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76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7169" y="-11217"/>
            <a:ext cx="467544" cy="5143500"/>
          </a:xfrm>
          <a:prstGeom prst="rect">
            <a:avLst/>
          </a:prstGeom>
          <a:gradFill>
            <a:gsLst>
              <a:gs pos="0">
                <a:srgbClr val="B4DCEA"/>
              </a:gs>
              <a:gs pos="0">
                <a:schemeClr val="tx2">
                  <a:lumMod val="20000"/>
                  <a:lumOff val="80000"/>
                </a:schemeClr>
              </a:gs>
              <a:gs pos="0">
                <a:srgbClr val="A6DFE2">
                  <a:alpha val="72000"/>
                </a:srgbClr>
              </a:gs>
              <a:gs pos="100000">
                <a:schemeClr val="bg1">
                  <a:lumMod val="75000"/>
                </a:schemeClr>
              </a:gs>
              <a:gs pos="0">
                <a:schemeClr val="bg2">
                  <a:lumMod val="9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solidFill>
              <a:schemeClr val="bg1"/>
            </a:solidFill>
          </a:ln>
          <a:effectLst>
            <a:reflection endPos="0" dist="508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Показатели результативности</a:t>
            </a:r>
            <a:endParaRPr lang="ru-RU" dirty="0"/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3088675"/>
              </p:ext>
            </p:extLst>
          </p:nvPr>
        </p:nvGraphicFramePr>
        <p:xfrm>
          <a:off x="460375" y="771550"/>
          <a:ext cx="864830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75656" y="187127"/>
            <a:ext cx="7100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Количество выполненных показателям по итогам 2024 года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3579862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400" dirty="0" smtClean="0"/>
              <a:t>Сформировать списки состоящих на ДН</a:t>
            </a:r>
          </a:p>
          <a:p>
            <a:pPr marL="342900" indent="-342900">
              <a:buAutoNum type="arabicPeriod"/>
            </a:pPr>
            <a:r>
              <a:rPr lang="ru-RU" sz="1400" dirty="0" smtClean="0"/>
              <a:t>При выявлении заболевания обязательно указывать факт взятия на учет в реестре</a:t>
            </a:r>
          </a:p>
          <a:p>
            <a:pPr marL="342900" indent="-342900">
              <a:buAutoNum type="arabicPeriod"/>
            </a:pPr>
            <a:r>
              <a:rPr lang="ru-RU" sz="1400" dirty="0" smtClean="0"/>
              <a:t>Не «злоупотреблять» неотложной медицинской помощью, состоящим на ДН</a:t>
            </a:r>
          </a:p>
          <a:p>
            <a:pPr marL="342900" indent="-342900">
              <a:buAutoNum type="arabicPeriod"/>
            </a:pPr>
            <a:r>
              <a:rPr lang="ru-RU" sz="1400" dirty="0" smtClean="0"/>
              <a:t>Активнее проводить ДН в целях профилактики обострений заболеваний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33880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3004868"/>
              </p:ext>
            </p:extLst>
          </p:nvPr>
        </p:nvGraphicFramePr>
        <p:xfrm>
          <a:off x="575108" y="267494"/>
          <a:ext cx="8461387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274959"/>
              </p:ext>
            </p:extLst>
          </p:nvPr>
        </p:nvGraphicFramePr>
        <p:xfrm>
          <a:off x="460375" y="1574880"/>
          <a:ext cx="8576121" cy="2124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363730"/>
              </p:ext>
            </p:extLst>
          </p:nvPr>
        </p:nvGraphicFramePr>
        <p:xfrm>
          <a:off x="460375" y="3246100"/>
          <a:ext cx="8576121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37072" y="119489"/>
            <a:ext cx="83994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/>
              <a:t>9 Доля взрослых пациентов с болезнями системы кровообращения, в отношении которых установлено ДН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37072" y="1549720"/>
            <a:ext cx="81834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/>
              <a:t>10 Доля взрослых пациентов с установленным диагнозом </a:t>
            </a:r>
            <a:r>
              <a:rPr lang="ru-RU" sz="1100" dirty="0" smtClean="0"/>
              <a:t>ХОБЛ, </a:t>
            </a:r>
            <a:r>
              <a:rPr lang="ru-RU" sz="1100" dirty="0"/>
              <a:t>в отношении которых установлено </a:t>
            </a:r>
            <a:r>
              <a:rPr lang="ru-RU" sz="1100" dirty="0" smtClean="0"/>
              <a:t>ДН</a:t>
            </a:r>
            <a:endParaRPr lang="ru-RU" sz="11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72648" y="2999617"/>
            <a:ext cx="81282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/>
              <a:t>11 Доля взрослых пациентов с </a:t>
            </a:r>
            <a:r>
              <a:rPr lang="ru-RU" sz="1100" dirty="0"/>
              <a:t>установленным</a:t>
            </a:r>
            <a:r>
              <a:rPr lang="ru-RU" sz="1200" dirty="0"/>
              <a:t> диагнозом </a:t>
            </a:r>
            <a:r>
              <a:rPr lang="ru-RU" sz="1200" dirty="0" smtClean="0"/>
              <a:t>СД, </a:t>
            </a:r>
            <a:r>
              <a:rPr lang="ru-RU" sz="1200" dirty="0"/>
              <a:t>в отношении которых установлено </a:t>
            </a:r>
            <a:r>
              <a:rPr lang="ru-RU" sz="1200" dirty="0" smtClean="0"/>
              <a:t>ДН</a:t>
            </a:r>
            <a:endParaRPr lang="ru-RU" sz="1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-7169" y="-11217"/>
            <a:ext cx="467544" cy="5143500"/>
          </a:xfrm>
          <a:prstGeom prst="rect">
            <a:avLst/>
          </a:prstGeom>
          <a:gradFill>
            <a:gsLst>
              <a:gs pos="0">
                <a:srgbClr val="B4DCEA"/>
              </a:gs>
              <a:gs pos="0">
                <a:schemeClr val="tx2">
                  <a:lumMod val="20000"/>
                  <a:lumOff val="80000"/>
                </a:schemeClr>
              </a:gs>
              <a:gs pos="0">
                <a:srgbClr val="A6DFE2">
                  <a:alpha val="72000"/>
                </a:srgbClr>
              </a:gs>
              <a:gs pos="100000">
                <a:schemeClr val="bg1">
                  <a:lumMod val="75000"/>
                </a:schemeClr>
              </a:gs>
              <a:gs pos="0">
                <a:schemeClr val="bg2">
                  <a:lumMod val="9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solidFill>
              <a:schemeClr val="bg1"/>
            </a:solidFill>
          </a:ln>
          <a:effectLst>
            <a:reflection endPos="0" dist="508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Показатели результативности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841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11245"/>
              </p:ext>
            </p:extLst>
          </p:nvPr>
        </p:nvGraphicFramePr>
        <p:xfrm>
          <a:off x="460375" y="627534"/>
          <a:ext cx="8576121" cy="2088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3734517"/>
              </p:ext>
            </p:extLst>
          </p:nvPr>
        </p:nvGraphicFramePr>
        <p:xfrm>
          <a:off x="755576" y="2715766"/>
          <a:ext cx="8208912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-7169" y="-11217"/>
            <a:ext cx="467544" cy="5143500"/>
          </a:xfrm>
          <a:prstGeom prst="rect">
            <a:avLst/>
          </a:prstGeom>
          <a:gradFill>
            <a:gsLst>
              <a:gs pos="0">
                <a:srgbClr val="B4DCEA"/>
              </a:gs>
              <a:gs pos="0">
                <a:schemeClr val="tx2">
                  <a:lumMod val="20000"/>
                  <a:lumOff val="80000"/>
                </a:schemeClr>
              </a:gs>
              <a:gs pos="0">
                <a:srgbClr val="A6DFE2">
                  <a:alpha val="72000"/>
                </a:srgbClr>
              </a:gs>
              <a:gs pos="100000">
                <a:schemeClr val="bg1">
                  <a:lumMod val="75000"/>
                </a:schemeClr>
              </a:gs>
              <a:gs pos="0">
                <a:schemeClr val="bg2">
                  <a:lumMod val="9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solidFill>
              <a:schemeClr val="bg1"/>
            </a:solidFill>
          </a:ln>
          <a:effectLst>
            <a:reflection endPos="0" dist="508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Показатели результативности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712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393970"/>
              </p:ext>
            </p:extLst>
          </p:nvPr>
        </p:nvGraphicFramePr>
        <p:xfrm>
          <a:off x="683568" y="724277"/>
          <a:ext cx="7992888" cy="31248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2905"/>
                <a:gridCol w="1051911"/>
                <a:gridCol w="1780157"/>
                <a:gridCol w="809162"/>
                <a:gridCol w="1385579"/>
                <a:gridCol w="943174"/>
              </a:tblGrid>
              <a:tr h="1847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err="1">
                          <a:effectLst/>
                        </a:rPr>
                        <a:t>Абыйская</a:t>
                      </a:r>
                      <a:r>
                        <a:rPr lang="ru-RU" sz="1100" u="none" strike="noStrike" dirty="0">
                          <a:effectLst/>
                        </a:rPr>
                        <a:t> ЦРБ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152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err="1">
                          <a:effectLst/>
                        </a:rPr>
                        <a:t>Мирнинская</a:t>
                      </a:r>
                      <a:r>
                        <a:rPr lang="ru-RU" sz="1100" u="none" strike="noStrike" dirty="0">
                          <a:effectLst/>
                        </a:rPr>
                        <a:t> ЦРБ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2039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Усть-Янская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125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</a:tr>
              <a:tr h="1847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Аллаиховская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Айхальская ГБ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1755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Хангаласская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788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</a:tr>
              <a:tr h="1847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err="1">
                          <a:effectLst/>
                        </a:rPr>
                        <a:t>АнабарскаяЦРБ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91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Момская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339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Чурапчинская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495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</a:tr>
              <a:tr h="2751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Амгинская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382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Нерюнгринская ЦРБ 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3872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Э-Бытантайская 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</a:tr>
              <a:tr h="1480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Алданская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1243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Беркакит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РКБ №3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</a:tr>
              <a:tr h="1847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Булунская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117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Намская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525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Поликлиника №1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1957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</a:tr>
              <a:tr h="1847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Верхневилюйская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618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Н-Колымская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124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ЯГБ №2 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1014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</a:tr>
              <a:tr h="1847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В_КолымскаяЦРБ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95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Оймяконская ЦРБ 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185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ЯГБ №3 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2616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</a:tr>
              <a:tr h="1847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Верхоянская ЦРБ 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154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ОлекминскаяЦРБ 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1116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Клиника МИ СВФУ 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139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</a:tr>
              <a:tr h="1847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Вилюйская ЦРБ 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639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Оленекская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Медлайн-К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166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</a:tr>
              <a:tr h="1847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Горная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234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С-Колымская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356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Клиника Аврора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168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</a:tr>
              <a:tr h="1847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Жиганская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182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Сунтарская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1217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МЦ г. Якутска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1364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</a:tr>
              <a:tr h="1847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Кобяйская ЦРБ 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260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Таттинская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729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ДВОМЦ 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</a:tr>
              <a:tr h="1847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Нюрбинская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1958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Томпонская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354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МЦ Дом здоровья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</a:tr>
              <a:tr h="2751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Ленская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1318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Усть-Алданская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502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Клиника здоровья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</a:tr>
              <a:tr h="1847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М-Кангаласская ЦРБ 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910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Усть-Майская ЦРБ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121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7" marR="4697" marT="4697" marB="0" anchor="b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979712" y="123478"/>
            <a:ext cx="5040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5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 smtClean="0"/>
              <a:t>Нет сведений о постановке на ДН из числа впервые выявленных заболеваний в 2024г.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6444208" y="3678292"/>
            <a:ext cx="1898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∑ </a:t>
            </a:r>
            <a:r>
              <a:rPr lang="en-US" dirty="0" smtClean="0">
                <a:latin typeface="Arial Black" panose="020B0A04020102020204" pitchFamily="34" charset="0"/>
              </a:rPr>
              <a:t>30746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3939902"/>
            <a:ext cx="52834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 </a:t>
            </a:r>
            <a:r>
              <a:rPr lang="ru-RU" sz="1200" dirty="0" smtClean="0"/>
              <a:t>Размер штрафа рассчитывается от суммы </a:t>
            </a:r>
            <a:r>
              <a:rPr lang="ru-RU" sz="1200" dirty="0" err="1" smtClean="0"/>
              <a:t>подушевого</a:t>
            </a:r>
            <a:r>
              <a:rPr lang="ru-RU" sz="1200" dirty="0" smtClean="0"/>
              <a:t> норматива </a:t>
            </a:r>
            <a:r>
              <a:rPr lang="ru-RU" sz="1200" dirty="0"/>
              <a:t>финансирования медицинской помощи, оказанной в амбулаторных условиях, установленный на год</a:t>
            </a:r>
          </a:p>
        </p:txBody>
      </p:sp>
      <p:sp>
        <p:nvSpPr>
          <p:cNvPr id="13" name="TextBox 12"/>
          <p:cNvSpPr txBox="1"/>
          <p:nvPr/>
        </p:nvSpPr>
        <p:spPr>
          <a:xfrm flipH="1">
            <a:off x="2969567" y="4526011"/>
            <a:ext cx="5994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∑</a:t>
            </a:r>
            <a:r>
              <a:rPr lang="ru-RU" sz="1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штрафа =</a:t>
            </a:r>
            <a:r>
              <a:rPr lang="en-US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u-RU" sz="1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0,3*6380*</a:t>
            </a:r>
            <a:r>
              <a:rPr lang="en-US" dirty="0" smtClean="0">
                <a:latin typeface="Arial Black" panose="020B0A04020102020204" pitchFamily="34" charset="0"/>
              </a:rPr>
              <a:t>30746</a:t>
            </a:r>
            <a:r>
              <a:rPr lang="ru-RU" dirty="0" smtClean="0">
                <a:latin typeface="Arial Black" panose="020B0A04020102020204" pitchFamily="34" charset="0"/>
              </a:rPr>
              <a:t> = </a:t>
            </a:r>
            <a:r>
              <a:rPr lang="ru-RU" sz="28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58,8 </a:t>
            </a:r>
            <a:r>
              <a:rPr lang="ru-RU" dirty="0" err="1" smtClean="0">
                <a:latin typeface="Arial Black" panose="020B0A04020102020204" pitchFamily="34" charset="0"/>
              </a:rPr>
              <a:t>млн.руб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7169" y="-11217"/>
            <a:ext cx="467544" cy="5143500"/>
          </a:xfrm>
          <a:prstGeom prst="rect">
            <a:avLst/>
          </a:prstGeom>
          <a:gradFill>
            <a:gsLst>
              <a:gs pos="0">
                <a:srgbClr val="B4DCEA"/>
              </a:gs>
              <a:gs pos="0">
                <a:schemeClr val="tx2">
                  <a:lumMod val="20000"/>
                  <a:lumOff val="80000"/>
                </a:schemeClr>
              </a:gs>
              <a:gs pos="0">
                <a:srgbClr val="A6DFE2">
                  <a:alpha val="72000"/>
                </a:srgbClr>
              </a:gs>
              <a:gs pos="100000">
                <a:schemeClr val="bg1">
                  <a:lumMod val="75000"/>
                </a:schemeClr>
              </a:gs>
              <a:gs pos="0">
                <a:schemeClr val="bg2">
                  <a:lumMod val="9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solidFill>
              <a:schemeClr val="bg1"/>
            </a:solidFill>
          </a:ln>
          <a:effectLst>
            <a:reflection endPos="0" dist="508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Показатели результативности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078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7169" y="-11217"/>
            <a:ext cx="467544" cy="5143500"/>
          </a:xfrm>
          <a:prstGeom prst="rect">
            <a:avLst/>
          </a:prstGeom>
          <a:gradFill>
            <a:gsLst>
              <a:gs pos="0">
                <a:srgbClr val="B4DCEA"/>
              </a:gs>
              <a:gs pos="0">
                <a:schemeClr val="tx2">
                  <a:lumMod val="20000"/>
                  <a:lumOff val="80000"/>
                </a:schemeClr>
              </a:gs>
              <a:gs pos="0">
                <a:srgbClr val="A6DFE2">
                  <a:alpha val="72000"/>
                </a:srgbClr>
              </a:gs>
              <a:gs pos="100000">
                <a:schemeClr val="bg1">
                  <a:lumMod val="75000"/>
                </a:schemeClr>
              </a:gs>
              <a:gs pos="0">
                <a:schemeClr val="bg2">
                  <a:lumMod val="9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solidFill>
              <a:schemeClr val="bg1"/>
            </a:solidFill>
          </a:ln>
          <a:effectLst>
            <a:reflection endPos="0" dist="508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2400" dirty="0" smtClean="0"/>
              <a:t>Инцидент 9</a:t>
            </a:r>
            <a:endParaRPr lang="ru-RU" sz="2400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2885851"/>
              </p:ext>
            </p:extLst>
          </p:nvPr>
        </p:nvGraphicFramePr>
        <p:xfrm>
          <a:off x="611560" y="987574"/>
          <a:ext cx="8352929" cy="3371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187624" y="339502"/>
            <a:ext cx="7765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Охват диспансерным наблюдением застрахованных с БСК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39633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611560" cy="5143500"/>
          </a:xfrm>
          <a:prstGeom prst="rect">
            <a:avLst/>
          </a:prstGeom>
          <a:gradFill>
            <a:gsLst>
              <a:gs pos="0">
                <a:srgbClr val="B4DCEA"/>
              </a:gs>
              <a:gs pos="0">
                <a:schemeClr val="tx2">
                  <a:lumMod val="20000"/>
                  <a:lumOff val="80000"/>
                </a:schemeClr>
              </a:gs>
              <a:gs pos="0">
                <a:srgbClr val="A6DFE2">
                  <a:alpha val="72000"/>
                </a:srgbClr>
              </a:gs>
              <a:gs pos="100000">
                <a:schemeClr val="bg1">
                  <a:lumMod val="75000"/>
                </a:schemeClr>
              </a:gs>
              <a:gs pos="0">
                <a:schemeClr val="bg2">
                  <a:lumMod val="9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solidFill>
              <a:schemeClr val="bg1"/>
            </a:solidFill>
          </a:ln>
          <a:effectLst>
            <a:reflection endPos="0" dist="508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Проведение МЭК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6" r="30977" b="42705"/>
          <a:stretch/>
        </p:blipFill>
        <p:spPr bwMode="auto">
          <a:xfrm>
            <a:off x="827584" y="373769"/>
            <a:ext cx="5268416" cy="1950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69504" y="2543175"/>
            <a:ext cx="861851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Задачи: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Контроль исполнения плановых объемов в разрезе КСГ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Добавление новых МЭК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Особенности проведения МЭК по «иногородним»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Прием реестров по исследованиям только при наличии обращения по заболеванию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Минимизация дробления случаев обращения на отдельные посещения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Соблюдение своевременности предоставления счетов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08594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467544" cy="5143500"/>
          </a:xfrm>
          <a:prstGeom prst="rect">
            <a:avLst/>
          </a:prstGeom>
          <a:gradFill>
            <a:gsLst>
              <a:gs pos="0">
                <a:srgbClr val="B4DCEA"/>
              </a:gs>
              <a:gs pos="0">
                <a:schemeClr val="tx2">
                  <a:lumMod val="20000"/>
                  <a:lumOff val="80000"/>
                </a:schemeClr>
              </a:gs>
              <a:gs pos="0">
                <a:srgbClr val="A6DFE2">
                  <a:alpha val="72000"/>
                </a:srgbClr>
              </a:gs>
              <a:gs pos="100000">
                <a:schemeClr val="bg1">
                  <a:lumMod val="75000"/>
                </a:schemeClr>
              </a:gs>
              <a:gs pos="0">
                <a:schemeClr val="bg2">
                  <a:lumMod val="9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solidFill>
              <a:schemeClr val="bg1"/>
            </a:solidFill>
          </a:ln>
          <a:effectLst>
            <a:reflection endPos="0" dist="508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Цифровой медицинский профиль</a:t>
            </a:r>
            <a:endParaRPr lang="ru-RU" dirty="0"/>
          </a:p>
        </p:txBody>
      </p:sp>
      <p:sp>
        <p:nvSpPr>
          <p:cNvPr id="2" name="AutoShape 6" descr="https://globalcdh.org/files/bash/bash-and-its-exclamation-mark-command-preview-actual-command-before-executing-i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876161"/>
            <a:ext cx="453650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/>
              <a:t>Формирование списков:</a:t>
            </a:r>
          </a:p>
          <a:p>
            <a:pPr algn="just"/>
            <a:endParaRPr lang="ru-RU" sz="1400" b="1" dirty="0" smtClean="0"/>
          </a:p>
          <a:p>
            <a:pPr marL="457200" indent="-457200" algn="just">
              <a:buAutoNum type="arabicPeriod"/>
            </a:pPr>
            <a:endParaRPr lang="ru-RU" sz="1400" b="1" dirty="0"/>
          </a:p>
          <a:p>
            <a:pPr marL="457200" indent="-457200" algn="just">
              <a:buAutoNum type="arabicPeriod"/>
            </a:pPr>
            <a:r>
              <a:rPr lang="ru-RU" sz="1400" b="1" dirty="0" smtClean="0"/>
              <a:t>Не проходивших </a:t>
            </a:r>
            <a:r>
              <a:rPr lang="ru-RU" sz="1400" b="1" dirty="0" err="1" smtClean="0"/>
              <a:t>профмероприятия</a:t>
            </a:r>
            <a:r>
              <a:rPr lang="ru-RU" sz="1400" b="1" dirty="0" smtClean="0"/>
              <a:t> 2 и более года</a:t>
            </a:r>
          </a:p>
          <a:p>
            <a:pPr marL="457200" indent="-457200" algn="just">
              <a:buAutoNum type="arabicPeriod"/>
            </a:pPr>
            <a:endParaRPr lang="ru-RU" sz="1400" b="1" dirty="0" smtClean="0"/>
          </a:p>
          <a:p>
            <a:pPr marL="457200" indent="-457200" algn="just">
              <a:buAutoNum type="arabicPeriod"/>
            </a:pPr>
            <a:r>
              <a:rPr lang="ru-RU" sz="1400" b="1" dirty="0" smtClean="0"/>
              <a:t>Не обращавшихся в медицинские организации 2 и более года</a:t>
            </a:r>
          </a:p>
          <a:p>
            <a:pPr marL="457200" indent="-457200" algn="just">
              <a:buAutoNum type="arabicPeriod"/>
            </a:pPr>
            <a:endParaRPr lang="ru-RU" sz="1400" b="1" dirty="0" smtClean="0"/>
          </a:p>
          <a:p>
            <a:pPr marL="457200" indent="-457200" algn="just">
              <a:buAutoNum type="arabicPeriod"/>
            </a:pPr>
            <a:r>
              <a:rPr lang="ru-RU" sz="1400" b="1" dirty="0" smtClean="0"/>
              <a:t>Подлежащих диспансерному учету</a:t>
            </a:r>
          </a:p>
          <a:p>
            <a:pPr marL="457200" indent="-457200" algn="just">
              <a:buAutoNum type="arabicPeriod"/>
            </a:pPr>
            <a:endParaRPr lang="ru-RU" sz="1400" b="1" dirty="0" smtClean="0"/>
          </a:p>
          <a:p>
            <a:pPr marL="457200" indent="-457200" algn="just">
              <a:buAutoNum type="arabicPeriod"/>
            </a:pPr>
            <a:r>
              <a:rPr lang="ru-RU" sz="1400" b="1" dirty="0" smtClean="0"/>
              <a:t>Не прошедших диспансерное наблюдение из числа состоящих на учете</a:t>
            </a:r>
            <a:endParaRPr lang="ru-RU" sz="1400" b="1" dirty="0"/>
          </a:p>
        </p:txBody>
      </p:sp>
      <p:sp>
        <p:nvSpPr>
          <p:cNvPr id="17" name="Шестиугольник 16"/>
          <p:cNvSpPr/>
          <p:nvPr/>
        </p:nvSpPr>
        <p:spPr>
          <a:xfrm>
            <a:off x="5508104" y="3579862"/>
            <a:ext cx="2016224" cy="1728192"/>
          </a:xfrm>
          <a:prstGeom prst="hexagon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0000">
                <a:schemeClr val="bg1">
                  <a:lumMod val="75000"/>
                </a:schemeClr>
              </a:gs>
              <a:gs pos="52000">
                <a:schemeClr val="bg1">
                  <a:lumMod val="85000"/>
                </a:schemeClr>
              </a:gs>
            </a:gsLst>
            <a:lin ang="10800000" scaled="1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Регистр застрахован-</a:t>
            </a:r>
            <a:r>
              <a:rPr lang="ru-RU" sz="1400" b="1" dirty="0" err="1" smtClean="0">
                <a:solidFill>
                  <a:schemeClr val="tx1"/>
                </a:solidFill>
              </a:rPr>
              <a:t>ных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8" name="Шестиугольник 17"/>
          <p:cNvSpPr/>
          <p:nvPr/>
        </p:nvSpPr>
        <p:spPr>
          <a:xfrm>
            <a:off x="5521063" y="51470"/>
            <a:ext cx="2016224" cy="1728192"/>
          </a:xfrm>
          <a:prstGeom prst="hexagon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0000">
                <a:schemeClr val="bg1">
                  <a:lumMod val="75000"/>
                </a:schemeClr>
              </a:gs>
              <a:gs pos="52000">
                <a:schemeClr val="bg1">
                  <a:lumMod val="85000"/>
                </a:schemeClr>
              </a:gs>
            </a:gsLst>
            <a:lin ang="10800000" scaled="1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Сведения ЗАГС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9" name="Шестиугольник 18"/>
          <p:cNvSpPr/>
          <p:nvPr/>
        </p:nvSpPr>
        <p:spPr>
          <a:xfrm>
            <a:off x="5521063" y="1802532"/>
            <a:ext cx="2016224" cy="1728192"/>
          </a:xfrm>
          <a:prstGeom prst="hexagon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0000">
                <a:schemeClr val="bg1">
                  <a:lumMod val="75000"/>
                </a:schemeClr>
              </a:gs>
              <a:gs pos="52000">
                <a:schemeClr val="bg1">
                  <a:lumMod val="85000"/>
                </a:schemeClr>
              </a:gs>
            </a:gsLst>
            <a:lin ang="10800000" scaled="1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Списки, состоящих на ДН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0" name="Шестиугольник 19"/>
          <p:cNvSpPr/>
          <p:nvPr/>
        </p:nvSpPr>
        <p:spPr>
          <a:xfrm>
            <a:off x="7140735" y="894330"/>
            <a:ext cx="2016224" cy="1728192"/>
          </a:xfrm>
          <a:prstGeom prst="hexagon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0000">
                <a:schemeClr val="bg1">
                  <a:lumMod val="75000"/>
                </a:schemeClr>
              </a:gs>
              <a:gs pos="52000">
                <a:schemeClr val="bg1">
                  <a:lumMod val="85000"/>
                </a:schemeClr>
              </a:gs>
            </a:gsLst>
            <a:lin ang="10800000" scaled="1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Реестры медицинской помощи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1" name="Шестиугольник 20"/>
          <p:cNvSpPr/>
          <p:nvPr/>
        </p:nvSpPr>
        <p:spPr>
          <a:xfrm>
            <a:off x="7105239" y="2715766"/>
            <a:ext cx="2016224" cy="1728192"/>
          </a:xfrm>
          <a:prstGeom prst="hexagon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0000">
                <a:schemeClr val="bg1">
                  <a:lumMod val="75000"/>
                </a:schemeClr>
              </a:gs>
              <a:gs pos="52000">
                <a:schemeClr val="bg1">
                  <a:lumMod val="85000"/>
                </a:schemeClr>
              </a:gs>
            </a:gsLst>
            <a:lin ang="10800000" scaled="1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>
                <a:solidFill>
                  <a:schemeClr val="tx1"/>
                </a:solidFill>
              </a:rPr>
              <a:t>Ковид</a:t>
            </a:r>
            <a:r>
              <a:rPr lang="ru-RU" sz="1400" b="1" dirty="0" smtClean="0">
                <a:solidFill>
                  <a:schemeClr val="tx1"/>
                </a:solidFill>
              </a:rPr>
              <a:t> регистр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28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611560" cy="5143500"/>
          </a:xfrm>
          <a:prstGeom prst="rect">
            <a:avLst/>
          </a:prstGeom>
          <a:gradFill>
            <a:gsLst>
              <a:gs pos="0">
                <a:srgbClr val="B4DCEA"/>
              </a:gs>
              <a:gs pos="0">
                <a:schemeClr val="tx2">
                  <a:lumMod val="20000"/>
                  <a:lumOff val="80000"/>
                </a:schemeClr>
              </a:gs>
              <a:gs pos="0">
                <a:srgbClr val="A6DFE2">
                  <a:alpha val="72000"/>
                </a:srgbClr>
              </a:gs>
              <a:gs pos="100000">
                <a:schemeClr val="bg1">
                  <a:lumMod val="75000"/>
                </a:schemeClr>
              </a:gs>
              <a:gs pos="0">
                <a:schemeClr val="bg2">
                  <a:lumMod val="9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solidFill>
              <a:schemeClr val="bg1"/>
            </a:solidFill>
          </a:ln>
          <a:effectLst>
            <a:reflection endPos="0" dist="508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Новеллы 2025</a:t>
            </a:r>
            <a:endParaRPr lang="ru-RU" dirty="0"/>
          </a:p>
        </p:txBody>
      </p:sp>
      <p:sp>
        <p:nvSpPr>
          <p:cNvPr id="6" name="object 2"/>
          <p:cNvSpPr txBox="1"/>
          <p:nvPr/>
        </p:nvSpPr>
        <p:spPr>
          <a:xfrm>
            <a:off x="784239" y="1059582"/>
            <a:ext cx="8359761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5275" marR="381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400" b="1" spc="206" dirty="0" smtClean="0">
                <a:cs typeface="Calibri"/>
              </a:rPr>
              <a:t>  У</a:t>
            </a:r>
            <a:r>
              <a:rPr sz="1400" b="1" spc="206" dirty="0" err="1" smtClean="0">
                <a:cs typeface="Calibri"/>
              </a:rPr>
              <a:t>ч</a:t>
            </a:r>
            <a:r>
              <a:rPr sz="1400" b="1" spc="240" dirty="0" err="1" smtClean="0">
                <a:cs typeface="Calibri"/>
              </a:rPr>
              <a:t>е</a:t>
            </a:r>
            <a:r>
              <a:rPr sz="1400" b="1" spc="176" dirty="0" err="1" smtClean="0">
                <a:cs typeface="Calibri"/>
              </a:rPr>
              <a:t>т</a:t>
            </a:r>
            <a:r>
              <a:rPr sz="1400" b="1" spc="75" dirty="0" smtClean="0">
                <a:cs typeface="Calibri"/>
              </a:rPr>
              <a:t> </a:t>
            </a:r>
            <a:r>
              <a:rPr sz="1400" b="1" spc="180" dirty="0">
                <a:cs typeface="Calibri"/>
              </a:rPr>
              <a:t>ме</a:t>
            </a:r>
            <a:r>
              <a:rPr sz="1400" b="1" spc="165" dirty="0">
                <a:cs typeface="Calibri"/>
              </a:rPr>
              <a:t>д</a:t>
            </a:r>
            <a:r>
              <a:rPr sz="1400" b="1" spc="214" dirty="0">
                <a:cs typeface="Calibri"/>
              </a:rPr>
              <a:t>и</a:t>
            </a:r>
            <a:r>
              <a:rPr sz="1400" b="1" spc="221" dirty="0">
                <a:cs typeface="Calibri"/>
              </a:rPr>
              <a:t>цин</a:t>
            </a:r>
            <a:r>
              <a:rPr sz="1400" b="1" spc="217" dirty="0">
                <a:cs typeface="Calibri"/>
              </a:rPr>
              <a:t>ской</a:t>
            </a:r>
            <a:r>
              <a:rPr sz="1400" b="1" spc="64" dirty="0">
                <a:cs typeface="Calibri"/>
              </a:rPr>
              <a:t> </a:t>
            </a:r>
            <a:r>
              <a:rPr sz="1400" b="1" spc="199" dirty="0">
                <a:cs typeface="Calibri"/>
              </a:rPr>
              <a:t>п</a:t>
            </a:r>
            <a:r>
              <a:rPr sz="1400" b="1" spc="191" dirty="0">
                <a:cs typeface="Calibri"/>
              </a:rPr>
              <a:t>о</a:t>
            </a:r>
            <a:r>
              <a:rPr sz="1400" b="1" spc="203" dirty="0">
                <a:cs typeface="Calibri"/>
              </a:rPr>
              <a:t>мощи</a:t>
            </a:r>
            <a:r>
              <a:rPr sz="1400" b="1" spc="86" dirty="0">
                <a:cs typeface="Calibri"/>
              </a:rPr>
              <a:t> </a:t>
            </a:r>
            <a:r>
              <a:rPr sz="1400" b="1" spc="214" dirty="0">
                <a:cs typeface="Calibri"/>
              </a:rPr>
              <a:t>п</a:t>
            </a:r>
            <a:r>
              <a:rPr sz="1400" b="1" spc="169" dirty="0">
                <a:cs typeface="Calibri"/>
              </a:rPr>
              <a:t>о</a:t>
            </a:r>
            <a:r>
              <a:rPr sz="1400" b="1" spc="86" dirty="0">
                <a:cs typeface="Calibri"/>
              </a:rPr>
              <a:t> </a:t>
            </a:r>
            <a:r>
              <a:rPr sz="1400" b="1" spc="206" dirty="0">
                <a:cs typeface="Calibri"/>
              </a:rPr>
              <a:t>пр</a:t>
            </a:r>
            <a:r>
              <a:rPr sz="1400" b="1" spc="199" dirty="0">
                <a:cs typeface="Calibri"/>
              </a:rPr>
              <a:t>о</a:t>
            </a:r>
            <a:r>
              <a:rPr sz="1400" b="1" spc="263" dirty="0">
                <a:cs typeface="Calibri"/>
              </a:rPr>
              <a:t>ф</a:t>
            </a:r>
            <a:r>
              <a:rPr sz="1400" b="1" spc="217" dirty="0">
                <a:cs typeface="Calibri"/>
              </a:rPr>
              <a:t>и</a:t>
            </a:r>
            <a:r>
              <a:rPr sz="1400" b="1" spc="210" dirty="0">
                <a:cs typeface="Calibri"/>
              </a:rPr>
              <a:t>лю</a:t>
            </a:r>
            <a:r>
              <a:rPr sz="1400" b="1" spc="71" dirty="0">
                <a:cs typeface="Calibri"/>
              </a:rPr>
              <a:t> </a:t>
            </a:r>
            <a:r>
              <a:rPr sz="1400" b="1" spc="143" dirty="0">
                <a:cs typeface="Calibri"/>
              </a:rPr>
              <a:t>«О</a:t>
            </a:r>
            <a:r>
              <a:rPr sz="1400" b="1" spc="203" dirty="0">
                <a:cs typeface="Calibri"/>
              </a:rPr>
              <a:t>нко</a:t>
            </a:r>
            <a:r>
              <a:rPr sz="1400" b="1" spc="195" dirty="0">
                <a:cs typeface="Calibri"/>
              </a:rPr>
              <a:t>л</a:t>
            </a:r>
            <a:r>
              <a:rPr sz="1400" b="1" spc="169" dirty="0">
                <a:cs typeface="Calibri"/>
              </a:rPr>
              <a:t>огия»</a:t>
            </a:r>
            <a:r>
              <a:rPr sz="1400" b="1" spc="113" dirty="0">
                <a:cs typeface="Calibri"/>
              </a:rPr>
              <a:t> </a:t>
            </a:r>
            <a:r>
              <a:rPr sz="1400" b="1" spc="113" dirty="0" smtClean="0">
                <a:cs typeface="Calibri"/>
              </a:rPr>
              <a:t>(</a:t>
            </a:r>
            <a:r>
              <a:rPr sz="1400" b="1" spc="113" dirty="0" err="1" smtClean="0">
                <a:cs typeface="Calibri"/>
              </a:rPr>
              <a:t>х</a:t>
            </a:r>
            <a:r>
              <a:rPr sz="1400" b="1" spc="206" dirty="0" err="1" smtClean="0">
                <a:cs typeface="Calibri"/>
              </a:rPr>
              <a:t>им</a:t>
            </a:r>
            <a:r>
              <a:rPr sz="1400" b="1" spc="188" dirty="0" err="1" smtClean="0">
                <a:cs typeface="Calibri"/>
              </a:rPr>
              <a:t>и</a:t>
            </a:r>
            <a:r>
              <a:rPr sz="1400" b="1" spc="225" dirty="0" err="1" smtClean="0">
                <a:cs typeface="Calibri"/>
              </a:rPr>
              <a:t>о</a:t>
            </a:r>
            <a:r>
              <a:rPr sz="1400" b="1" spc="153" dirty="0" err="1" smtClean="0">
                <a:cs typeface="Calibri"/>
              </a:rPr>
              <a:t>т</a:t>
            </a:r>
            <a:r>
              <a:rPr sz="1400" b="1" spc="206" dirty="0" err="1" smtClean="0">
                <a:cs typeface="Calibri"/>
              </a:rPr>
              <a:t>ерап</a:t>
            </a:r>
            <a:r>
              <a:rPr sz="1400" b="1" spc="210" dirty="0" err="1" smtClean="0">
                <a:cs typeface="Calibri"/>
              </a:rPr>
              <a:t>ия</a:t>
            </a:r>
            <a:r>
              <a:rPr sz="1400" b="1" spc="64" dirty="0">
                <a:cs typeface="Calibri"/>
              </a:rPr>
              <a:t>)</a:t>
            </a:r>
            <a:endParaRPr sz="1400" dirty="0">
              <a:cs typeface="Calibri"/>
            </a:endParaRPr>
          </a:p>
        </p:txBody>
      </p:sp>
      <p:sp>
        <p:nvSpPr>
          <p:cNvPr id="10" name="object 8"/>
          <p:cNvSpPr txBox="1"/>
          <p:nvPr/>
        </p:nvSpPr>
        <p:spPr>
          <a:xfrm>
            <a:off x="803073" y="1563638"/>
            <a:ext cx="86144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>
              <a:buSzPct val="125000"/>
              <a:tabLst>
                <a:tab pos="317174" algn="l"/>
              </a:tabLst>
            </a:pPr>
            <a:r>
              <a:rPr lang="ru-RU" sz="1200" b="1" i="1" spc="146" dirty="0" smtClean="0">
                <a:cs typeface="Calibri"/>
              </a:rPr>
              <a:t>В</a:t>
            </a:r>
            <a:r>
              <a:rPr sz="1200" b="1" i="1" spc="53" dirty="0" smtClean="0">
                <a:cs typeface="Calibri"/>
              </a:rPr>
              <a:t> </a:t>
            </a:r>
            <a:r>
              <a:rPr sz="1200" b="1" i="1" spc="180" dirty="0">
                <a:cs typeface="Calibri"/>
              </a:rPr>
              <a:t>рее</a:t>
            </a:r>
            <a:r>
              <a:rPr sz="1200" b="1" i="1" spc="-105" dirty="0">
                <a:cs typeface="Calibri"/>
              </a:rPr>
              <a:t>ст</a:t>
            </a:r>
            <a:r>
              <a:rPr sz="1200" b="1" i="1" spc="203" dirty="0">
                <a:cs typeface="Calibri"/>
              </a:rPr>
              <a:t>ра</a:t>
            </a:r>
            <a:r>
              <a:rPr sz="1200" b="1" i="1" spc="109" dirty="0">
                <a:cs typeface="Calibri"/>
              </a:rPr>
              <a:t>х</a:t>
            </a:r>
            <a:r>
              <a:rPr sz="1200" b="1" i="1" spc="41" dirty="0">
                <a:cs typeface="Calibri"/>
              </a:rPr>
              <a:t> </a:t>
            </a:r>
            <a:r>
              <a:rPr sz="1200" b="1" i="1" spc="188" dirty="0" err="1">
                <a:cs typeface="Calibri"/>
              </a:rPr>
              <a:t>с</a:t>
            </a:r>
            <a:r>
              <a:rPr sz="1200" b="1" i="1" spc="150" dirty="0" err="1">
                <a:cs typeface="Calibri"/>
              </a:rPr>
              <a:t>ч</a:t>
            </a:r>
            <a:r>
              <a:rPr sz="1200" b="1" i="1" spc="-23" dirty="0" err="1">
                <a:cs typeface="Calibri"/>
              </a:rPr>
              <a:t>ето</a:t>
            </a:r>
            <a:r>
              <a:rPr sz="1200" b="1" i="1" spc="146" dirty="0" err="1">
                <a:cs typeface="Calibri"/>
              </a:rPr>
              <a:t>в</a:t>
            </a:r>
            <a:r>
              <a:rPr sz="1200" b="1" i="1" spc="53" dirty="0">
                <a:cs typeface="Calibri"/>
              </a:rPr>
              <a:t> </a:t>
            </a:r>
            <a:r>
              <a:rPr lang="ru-RU" sz="1200" b="1" i="1" spc="53" dirty="0" smtClean="0">
                <a:cs typeface="Calibri"/>
              </a:rPr>
              <a:t>введено </a:t>
            </a:r>
            <a:r>
              <a:rPr sz="1200" b="1" i="1" spc="153" dirty="0" err="1" smtClean="0">
                <a:cs typeface="Calibri"/>
              </a:rPr>
              <a:t>обяз</a:t>
            </a:r>
            <a:r>
              <a:rPr sz="1200" b="1" i="1" spc="169" dirty="0" err="1" smtClean="0">
                <a:cs typeface="Calibri"/>
              </a:rPr>
              <a:t>а</a:t>
            </a:r>
            <a:r>
              <a:rPr sz="1200" b="1" i="1" spc="4" dirty="0" err="1" smtClean="0">
                <a:cs typeface="Calibri"/>
              </a:rPr>
              <a:t>тель</a:t>
            </a:r>
            <a:r>
              <a:rPr sz="1200" b="1" i="1" spc="161" dirty="0" err="1" smtClean="0">
                <a:cs typeface="Calibri"/>
              </a:rPr>
              <a:t>но</a:t>
            </a:r>
            <a:r>
              <a:rPr sz="1200" b="1" i="1" spc="169" dirty="0" err="1" smtClean="0">
                <a:cs typeface="Calibri"/>
              </a:rPr>
              <a:t>е</a:t>
            </a:r>
            <a:r>
              <a:rPr sz="1200" b="1" i="1" spc="53" dirty="0" smtClean="0">
                <a:cs typeface="Calibri"/>
              </a:rPr>
              <a:t> </a:t>
            </a:r>
            <a:r>
              <a:rPr sz="1200" b="1" i="1" spc="-120" dirty="0">
                <a:cs typeface="Calibri"/>
              </a:rPr>
              <a:t>от</a:t>
            </a:r>
            <a:r>
              <a:rPr sz="1200" b="1" i="1" spc="203" dirty="0">
                <a:cs typeface="Calibri"/>
              </a:rPr>
              <a:t>ра</a:t>
            </a:r>
            <a:r>
              <a:rPr sz="1200" b="1" i="1" spc="127" dirty="0">
                <a:cs typeface="Calibri"/>
              </a:rPr>
              <a:t>жен</a:t>
            </a:r>
            <a:r>
              <a:rPr sz="1200" b="1" i="1" spc="203" dirty="0">
                <a:cs typeface="Calibri"/>
              </a:rPr>
              <a:t>и</a:t>
            </a:r>
            <a:r>
              <a:rPr sz="1200" b="1" i="1" spc="169" dirty="0">
                <a:cs typeface="Calibri"/>
              </a:rPr>
              <a:t>е</a:t>
            </a:r>
            <a:r>
              <a:rPr sz="1200" b="1" i="1" spc="41" dirty="0">
                <a:cs typeface="Calibri"/>
              </a:rPr>
              <a:t> </a:t>
            </a:r>
            <a:r>
              <a:rPr sz="1200" b="1" i="1" spc="191" dirty="0">
                <a:cs typeface="Calibri"/>
              </a:rPr>
              <a:t>с</a:t>
            </a:r>
            <a:r>
              <a:rPr sz="1200" b="1" i="1" spc="165" dirty="0">
                <a:cs typeface="Calibri"/>
              </a:rPr>
              <a:t>веден</a:t>
            </a:r>
            <a:r>
              <a:rPr sz="1200" b="1" i="1" spc="176" dirty="0">
                <a:cs typeface="Calibri"/>
              </a:rPr>
              <a:t>и</a:t>
            </a:r>
            <a:r>
              <a:rPr sz="1200" b="1" i="1" spc="203" dirty="0">
                <a:cs typeface="Calibri"/>
              </a:rPr>
              <a:t>й</a:t>
            </a:r>
            <a:r>
              <a:rPr sz="1200" b="1" i="1" spc="53" dirty="0">
                <a:cs typeface="Calibri"/>
              </a:rPr>
              <a:t> </a:t>
            </a:r>
            <a:r>
              <a:rPr sz="1200" b="1" i="1" spc="153" dirty="0">
                <a:cs typeface="Calibri"/>
              </a:rPr>
              <a:t>о</a:t>
            </a:r>
            <a:r>
              <a:rPr sz="1200" b="1" i="1" spc="45" dirty="0">
                <a:cs typeface="Calibri"/>
              </a:rPr>
              <a:t> </a:t>
            </a:r>
            <a:r>
              <a:rPr sz="1200" b="1" i="1" spc="153" dirty="0">
                <a:cs typeface="Calibri"/>
              </a:rPr>
              <a:t>кол</a:t>
            </a:r>
            <a:r>
              <a:rPr sz="1200" b="1" i="1" spc="161" dirty="0">
                <a:cs typeface="Calibri"/>
              </a:rPr>
              <a:t>и</a:t>
            </a:r>
            <a:r>
              <a:rPr sz="1200" b="1" i="1" spc="150" dirty="0">
                <a:cs typeface="Calibri"/>
              </a:rPr>
              <a:t>ч</a:t>
            </a:r>
            <a:r>
              <a:rPr sz="1200" b="1" i="1" spc="176" dirty="0">
                <a:cs typeface="Calibri"/>
              </a:rPr>
              <a:t>ес</a:t>
            </a:r>
            <a:r>
              <a:rPr sz="1200" b="1" i="1" spc="-23" dirty="0">
                <a:cs typeface="Calibri"/>
              </a:rPr>
              <a:t>тве</a:t>
            </a:r>
            <a:r>
              <a:rPr sz="1200" b="1" i="1" spc="-11" dirty="0">
                <a:cs typeface="Calibri"/>
              </a:rPr>
              <a:t> </a:t>
            </a:r>
            <a:r>
              <a:rPr sz="1200" b="1" i="1" spc="203" dirty="0">
                <a:cs typeface="Calibri"/>
              </a:rPr>
              <a:t>и</a:t>
            </a:r>
            <a:r>
              <a:rPr sz="1200" b="1" i="1" spc="45" dirty="0">
                <a:cs typeface="Calibri"/>
              </a:rPr>
              <a:t> </a:t>
            </a:r>
            <a:r>
              <a:rPr sz="1200" b="1" i="1" spc="188" dirty="0">
                <a:cs typeface="Calibri"/>
              </a:rPr>
              <a:t>с</a:t>
            </a:r>
            <a:r>
              <a:rPr sz="1200" b="1" i="1" spc="-120" dirty="0">
                <a:cs typeface="Calibri"/>
              </a:rPr>
              <a:t>то</a:t>
            </a:r>
            <a:r>
              <a:rPr sz="1200" b="1" i="1" spc="203" dirty="0">
                <a:cs typeface="Calibri"/>
              </a:rPr>
              <a:t>и</a:t>
            </a:r>
            <a:r>
              <a:rPr sz="1200" b="1" i="1" spc="143" dirty="0">
                <a:cs typeface="Calibri"/>
              </a:rPr>
              <a:t>мо</a:t>
            </a:r>
            <a:r>
              <a:rPr sz="1200" b="1" i="1" spc="-105" dirty="0">
                <a:cs typeface="Calibri"/>
              </a:rPr>
              <a:t>ст</a:t>
            </a:r>
            <a:r>
              <a:rPr sz="1200" b="1" i="1" spc="203" dirty="0">
                <a:cs typeface="Calibri"/>
              </a:rPr>
              <a:t>и</a:t>
            </a:r>
            <a:r>
              <a:rPr sz="1200" b="1" i="1" spc="45" dirty="0">
                <a:cs typeface="Calibri"/>
              </a:rPr>
              <a:t> </a:t>
            </a:r>
            <a:r>
              <a:rPr sz="1200" b="1" i="1" spc="146" dirty="0">
                <a:cs typeface="Calibri"/>
              </a:rPr>
              <a:t>вв</a:t>
            </a:r>
            <a:r>
              <a:rPr sz="1200" b="1" i="1" spc="161" dirty="0">
                <a:cs typeface="Calibri"/>
              </a:rPr>
              <a:t>еденн</a:t>
            </a:r>
            <a:r>
              <a:rPr sz="1200" b="1" i="1" spc="124" dirty="0">
                <a:cs typeface="Calibri"/>
              </a:rPr>
              <a:t>ого</a:t>
            </a:r>
            <a:r>
              <a:rPr sz="1200" b="1" i="1" spc="53" dirty="0">
                <a:cs typeface="Calibri"/>
              </a:rPr>
              <a:t> </a:t>
            </a:r>
            <a:r>
              <a:rPr sz="1200" b="1" i="1" spc="165" dirty="0" err="1">
                <a:cs typeface="Calibri"/>
              </a:rPr>
              <a:t>лека</a:t>
            </a:r>
            <a:r>
              <a:rPr sz="1200" b="1" i="1" spc="214" dirty="0" err="1">
                <a:cs typeface="Calibri"/>
              </a:rPr>
              <a:t>р</a:t>
            </a:r>
            <a:r>
              <a:rPr sz="1200" b="1" i="1" spc="176" dirty="0" err="1">
                <a:cs typeface="Calibri"/>
              </a:rPr>
              <a:t>с</a:t>
            </a:r>
            <a:r>
              <a:rPr sz="1200" b="1" i="1" spc="26" dirty="0" err="1">
                <a:cs typeface="Calibri"/>
              </a:rPr>
              <a:t>твен</a:t>
            </a:r>
            <a:r>
              <a:rPr sz="1200" b="1" i="1" spc="161" dirty="0" err="1">
                <a:cs typeface="Calibri"/>
              </a:rPr>
              <a:t>но</a:t>
            </a:r>
            <a:r>
              <a:rPr sz="1200" b="1" i="1" spc="109" dirty="0" err="1">
                <a:cs typeface="Calibri"/>
              </a:rPr>
              <a:t>го</a:t>
            </a:r>
            <a:r>
              <a:rPr sz="1200" b="1" i="1" spc="41" dirty="0">
                <a:cs typeface="Calibri"/>
              </a:rPr>
              <a:t> </a:t>
            </a:r>
            <a:r>
              <a:rPr sz="1200" b="1" i="1" spc="176" dirty="0" err="1" smtClean="0">
                <a:cs typeface="Calibri"/>
              </a:rPr>
              <a:t>пре</a:t>
            </a:r>
            <a:r>
              <a:rPr sz="1200" b="1" i="1" spc="191" dirty="0" err="1" smtClean="0">
                <a:cs typeface="Calibri"/>
              </a:rPr>
              <a:t>п</a:t>
            </a:r>
            <a:r>
              <a:rPr sz="1200" b="1" i="1" spc="203" dirty="0" err="1" smtClean="0">
                <a:cs typeface="Calibri"/>
              </a:rPr>
              <a:t>ар</a:t>
            </a:r>
            <a:r>
              <a:rPr sz="1200" b="1" i="1" spc="-98" dirty="0" err="1" smtClean="0">
                <a:cs typeface="Calibri"/>
              </a:rPr>
              <a:t>а</a:t>
            </a:r>
            <a:r>
              <a:rPr lang="ru-RU" sz="1200" b="1" i="1" spc="-98" dirty="0" smtClean="0">
                <a:cs typeface="Calibri"/>
              </a:rPr>
              <a:t> </a:t>
            </a:r>
            <a:r>
              <a:rPr sz="1200" b="1" i="1" spc="-98" dirty="0" smtClean="0">
                <a:cs typeface="Calibri"/>
              </a:rPr>
              <a:t>т</a:t>
            </a:r>
            <a:r>
              <a:rPr lang="ru-RU" sz="1200" b="1" i="1" spc="-98" dirty="0" smtClean="0">
                <a:cs typeface="Calibri"/>
              </a:rPr>
              <a:t> </a:t>
            </a:r>
            <a:r>
              <a:rPr sz="1200" b="1" i="1" spc="203" dirty="0" smtClean="0">
                <a:cs typeface="Calibri"/>
              </a:rPr>
              <a:t>а</a:t>
            </a:r>
            <a:r>
              <a:rPr sz="1200" b="1" i="1" spc="38" dirty="0" smtClean="0">
                <a:cs typeface="Calibri"/>
              </a:rPr>
              <a:t> </a:t>
            </a:r>
            <a:r>
              <a:rPr sz="1200" b="1" i="1" spc="131" dirty="0">
                <a:cs typeface="Calibri"/>
              </a:rPr>
              <a:t>каждому</a:t>
            </a:r>
            <a:r>
              <a:rPr sz="1200" b="1" i="1" spc="41" dirty="0">
                <a:cs typeface="Calibri"/>
              </a:rPr>
              <a:t> </a:t>
            </a:r>
            <a:r>
              <a:rPr sz="1200" b="1" i="1" spc="176" dirty="0">
                <a:cs typeface="Calibri"/>
              </a:rPr>
              <a:t>п</a:t>
            </a:r>
            <a:r>
              <a:rPr sz="1200" b="1" i="1" spc="188" dirty="0">
                <a:cs typeface="Calibri"/>
              </a:rPr>
              <a:t>ац</a:t>
            </a:r>
            <a:r>
              <a:rPr sz="1200" b="1" i="1" spc="203" dirty="0">
                <a:cs typeface="Calibri"/>
              </a:rPr>
              <a:t>и</a:t>
            </a:r>
            <a:r>
              <a:rPr sz="1200" b="1" i="1" spc="169" dirty="0">
                <a:cs typeface="Calibri"/>
              </a:rPr>
              <a:t>ен</a:t>
            </a:r>
            <a:r>
              <a:rPr sz="1200" b="1" i="1" spc="-127" dirty="0">
                <a:cs typeface="Calibri"/>
              </a:rPr>
              <a:t>ту</a:t>
            </a:r>
            <a:r>
              <a:rPr sz="1200" b="1" i="1" spc="41" dirty="0">
                <a:cs typeface="Calibri"/>
              </a:rPr>
              <a:t> </a:t>
            </a:r>
            <a:r>
              <a:rPr sz="1200" b="1" i="1" spc="53" dirty="0">
                <a:cs typeface="Calibri"/>
              </a:rPr>
              <a:t>(ф</a:t>
            </a:r>
            <a:r>
              <a:rPr sz="1200" b="1" i="1" spc="203" dirty="0">
                <a:cs typeface="Calibri"/>
              </a:rPr>
              <a:t>а</a:t>
            </a:r>
            <a:r>
              <a:rPr sz="1200" b="1" i="1" spc="206" dirty="0">
                <a:cs typeface="Calibri"/>
              </a:rPr>
              <a:t>й</a:t>
            </a:r>
            <a:r>
              <a:rPr sz="1200" b="1" i="1" spc="139" dirty="0">
                <a:cs typeface="Calibri"/>
              </a:rPr>
              <a:t>л</a:t>
            </a:r>
            <a:r>
              <a:rPr sz="1200" b="1" i="1" spc="41" dirty="0">
                <a:cs typeface="Calibri"/>
              </a:rPr>
              <a:t> </a:t>
            </a:r>
            <a:r>
              <a:rPr sz="1200" b="1" i="1" spc="83" dirty="0">
                <a:cs typeface="Calibri"/>
              </a:rPr>
              <a:t>Д</a:t>
            </a:r>
            <a:r>
              <a:rPr sz="1200" b="1" i="1" spc="23" dirty="0">
                <a:cs typeface="Calibri"/>
              </a:rPr>
              <a:t>.</a:t>
            </a:r>
            <a:r>
              <a:rPr sz="1200" b="1" i="1" spc="101" dirty="0">
                <a:cs typeface="Calibri"/>
              </a:rPr>
              <a:t>4)</a:t>
            </a:r>
            <a:endParaRPr sz="1200" b="1" dirty="0">
              <a:cs typeface="Calibri"/>
            </a:endParaRPr>
          </a:p>
        </p:txBody>
      </p:sp>
      <p:graphicFrame>
        <p:nvGraphicFramePr>
          <p:cNvPr id="14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264684"/>
              </p:ext>
            </p:extLst>
          </p:nvPr>
        </p:nvGraphicFramePr>
        <p:xfrm>
          <a:off x="1183699" y="2283718"/>
          <a:ext cx="7560839" cy="19958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84420"/>
                <a:gridCol w="4976419"/>
              </a:tblGrid>
              <a:tr h="204527">
                <a:tc gridSpan="2">
                  <a:txBody>
                    <a:bodyPr/>
                    <a:lstStyle/>
                    <a:p>
                      <a:pPr marL="1878330" marR="293370" indent="-1576070" algn="ctr">
                        <a:lnSpc>
                          <a:spcPct val="107800"/>
                        </a:lnSpc>
                      </a:pP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50" b="1" spc="3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50" b="1" spc="4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вв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ях</a:t>
                      </a:r>
                      <a:r>
                        <a:rPr sz="1050" b="1" spc="3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ро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ти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воо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у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х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ол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вого</a:t>
                      </a:r>
                      <a:r>
                        <a:rPr sz="1050" b="1" spc="4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ле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ка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нного 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епа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та</a:t>
                      </a:r>
                      <a:endParaRPr sz="105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00978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ATE</a:t>
                      </a:r>
                      <a:r>
                        <a:rPr sz="1050" b="1" spc="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_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INJ</a:t>
                      </a:r>
                      <a:endParaRPr sz="105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</a:pP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Да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та</a:t>
                      </a:r>
                      <a:r>
                        <a:rPr sz="1050" b="1" spc="5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вв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50" b="1" spc="2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ле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ка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нного</a:t>
                      </a:r>
                      <a:r>
                        <a:rPr sz="1050" b="1" spc="5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епа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та</a:t>
                      </a:r>
                      <a:endParaRPr sz="105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8622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050" b="1" spc="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050" b="1" spc="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_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INJ</a:t>
                      </a:r>
                      <a:endParaRPr sz="105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marR="309245">
                        <a:lnSpc>
                          <a:spcPct val="107800"/>
                        </a:lnSpc>
                      </a:pP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Кол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ч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тво</a:t>
                      </a:r>
                      <a:r>
                        <a:rPr sz="1050" b="1" spc="5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вв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нного</a:t>
                      </a:r>
                      <a:r>
                        <a:rPr sz="1050" b="1" spc="2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ле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ка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нного 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епа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та</a:t>
                      </a:r>
                      <a:r>
                        <a:rPr sz="1050" b="1" spc="4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(д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ейс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твующего</a:t>
                      </a:r>
                      <a:r>
                        <a:rPr sz="1050" b="1" spc="3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ще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05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050" b="1" spc="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Z</a:t>
                      </a:r>
                      <a:r>
                        <a:rPr sz="1050" b="1" spc="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_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INJ</a:t>
                      </a:r>
                      <a:endParaRPr sz="105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</a:pP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Кол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ч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тво</a:t>
                      </a:r>
                      <a:r>
                        <a:rPr sz="1050" b="1" spc="5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из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асх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одов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нного</a:t>
                      </a:r>
                      <a:r>
                        <a:rPr sz="1050" b="1" spc="5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(вв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нного</a:t>
                      </a:r>
                      <a:endParaRPr sz="105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  <a:p>
                      <a:pPr marL="34290" marR="496570">
                        <a:lnSpc>
                          <a:spcPct val="106700"/>
                        </a:lnSpc>
                        <a:spcBef>
                          <a:spcPts val="10"/>
                        </a:spcBef>
                      </a:pP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b="1" spc="5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у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ти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ли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ров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нного)</a:t>
                      </a:r>
                      <a:r>
                        <a:rPr sz="1050" b="1" spc="5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л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нного 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епа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та</a:t>
                      </a:r>
                      <a:r>
                        <a:rPr sz="1050" b="1" spc="4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(д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ейс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твующего</a:t>
                      </a:r>
                      <a:r>
                        <a:rPr sz="1050" b="1" spc="3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ще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05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050" b="1" spc="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_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INJ</a:t>
                      </a:r>
                      <a:endParaRPr sz="105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marR="308610">
                        <a:lnSpc>
                          <a:spcPct val="107200"/>
                        </a:lnSpc>
                      </a:pP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Фа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ти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ч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50" b="1" spc="4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то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мо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ть</a:t>
                      </a:r>
                      <a:r>
                        <a:rPr sz="1050" b="1" spc="8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ле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ка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нного 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епа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та</a:t>
                      </a:r>
                      <a:r>
                        <a:rPr sz="1050" b="1" spc="4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50" b="1" spc="4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цу</a:t>
                      </a:r>
                      <a:r>
                        <a:rPr sz="1050" b="1" spc="3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из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м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я д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ейс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твующего</a:t>
                      </a:r>
                      <a:r>
                        <a:rPr sz="1050" b="1" spc="3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ще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тва</a:t>
                      </a:r>
                      <a:endParaRPr sz="105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SV</a:t>
                      </a:r>
                      <a:r>
                        <a:rPr sz="1050" b="1" spc="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_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INJ</a:t>
                      </a:r>
                      <a:endParaRPr sz="105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marR="379095">
                        <a:lnSpc>
                          <a:spcPct val="107800"/>
                        </a:lnSpc>
                      </a:pP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то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мо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ть</a:t>
                      </a:r>
                      <a:r>
                        <a:rPr sz="1050" b="1" spc="7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вв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нного</a:t>
                      </a:r>
                      <a:r>
                        <a:rPr sz="1050" b="1" spc="2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ле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ка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нного 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епа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та</a:t>
                      </a:r>
                      <a:endParaRPr sz="105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050" b="1" spc="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Z</a:t>
                      </a:r>
                      <a:r>
                        <a:rPr sz="1050" b="1" spc="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_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INJ</a:t>
                      </a:r>
                      <a:endParaRPr sz="105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marR="991869">
                        <a:lnSpc>
                          <a:spcPct val="107800"/>
                        </a:lnSpc>
                      </a:pP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то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мо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ть</a:t>
                      </a:r>
                      <a:r>
                        <a:rPr sz="1050" b="1" spc="7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из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асх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одов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нного ле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ка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нного</a:t>
                      </a:r>
                      <a:r>
                        <a:rPr sz="1050" b="1" spc="4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епа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та</a:t>
                      </a:r>
                      <a:endParaRPr sz="105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050" b="1" spc="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_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INJ</a:t>
                      </a:r>
                      <a:endParaRPr sz="105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marR="586105">
                        <a:lnSpc>
                          <a:spcPct val="107800"/>
                        </a:lnSpc>
                      </a:pP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При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050" b="1" spc="4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м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50" b="1" spc="4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дукц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050" b="1" spc="4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для ле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ка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тв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нного</a:t>
                      </a:r>
                      <a:r>
                        <a:rPr sz="1050" b="1" spc="4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епа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05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та</a:t>
                      </a:r>
                      <a:endParaRPr sz="105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7" name="object 2"/>
          <p:cNvSpPr txBox="1"/>
          <p:nvPr/>
        </p:nvSpPr>
        <p:spPr>
          <a:xfrm>
            <a:off x="775171" y="195486"/>
            <a:ext cx="854935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0" marR="381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400" b="1" spc="206" dirty="0" smtClean="0">
                <a:cs typeface="Calibri"/>
              </a:rPr>
              <a:t>  У</a:t>
            </a:r>
            <a:r>
              <a:rPr sz="1400" b="1" spc="206" dirty="0" err="1" smtClean="0">
                <a:cs typeface="Calibri"/>
              </a:rPr>
              <a:t>ч</a:t>
            </a:r>
            <a:r>
              <a:rPr sz="1400" b="1" spc="240" dirty="0" err="1" smtClean="0">
                <a:cs typeface="Calibri"/>
              </a:rPr>
              <a:t>е</a:t>
            </a:r>
            <a:r>
              <a:rPr sz="1400" b="1" spc="176" dirty="0" err="1" smtClean="0">
                <a:cs typeface="Calibri"/>
              </a:rPr>
              <a:t>т</a:t>
            </a:r>
            <a:r>
              <a:rPr sz="1400" b="1" spc="75" dirty="0" smtClean="0">
                <a:cs typeface="Calibri"/>
              </a:rPr>
              <a:t> </a:t>
            </a:r>
            <a:r>
              <a:rPr sz="1400" b="1" spc="180" dirty="0">
                <a:cs typeface="Calibri"/>
              </a:rPr>
              <a:t>ме</a:t>
            </a:r>
            <a:r>
              <a:rPr sz="1400" b="1" spc="165" dirty="0">
                <a:cs typeface="Calibri"/>
              </a:rPr>
              <a:t>д</a:t>
            </a:r>
            <a:r>
              <a:rPr sz="1400" b="1" spc="214" dirty="0">
                <a:cs typeface="Calibri"/>
              </a:rPr>
              <a:t>и</a:t>
            </a:r>
            <a:r>
              <a:rPr sz="1400" b="1" spc="221" dirty="0">
                <a:cs typeface="Calibri"/>
              </a:rPr>
              <a:t>цин</a:t>
            </a:r>
            <a:r>
              <a:rPr sz="1400" b="1" spc="217" dirty="0">
                <a:cs typeface="Calibri"/>
              </a:rPr>
              <a:t>ской</a:t>
            </a:r>
            <a:r>
              <a:rPr sz="1400" b="1" spc="64" dirty="0">
                <a:cs typeface="Calibri"/>
              </a:rPr>
              <a:t> </a:t>
            </a:r>
            <a:r>
              <a:rPr sz="1400" b="1" spc="199" dirty="0" err="1">
                <a:cs typeface="Calibri"/>
              </a:rPr>
              <a:t>п</a:t>
            </a:r>
            <a:r>
              <a:rPr sz="1400" b="1" spc="191" dirty="0" err="1">
                <a:cs typeface="Calibri"/>
              </a:rPr>
              <a:t>о</a:t>
            </a:r>
            <a:r>
              <a:rPr sz="1400" b="1" spc="203" dirty="0" err="1">
                <a:cs typeface="Calibri"/>
              </a:rPr>
              <a:t>мощи</a:t>
            </a:r>
            <a:r>
              <a:rPr sz="1400" b="1" spc="86" dirty="0">
                <a:cs typeface="Calibri"/>
              </a:rPr>
              <a:t> </a:t>
            </a:r>
            <a:r>
              <a:rPr lang="ru-RU" sz="1400" b="1" spc="214" dirty="0" smtClean="0">
                <a:cs typeface="Calibri"/>
              </a:rPr>
              <a:t>по отдельным категориям застрахованных</a:t>
            </a:r>
            <a:endParaRPr sz="1400" dirty="0">
              <a:cs typeface="Calibri"/>
            </a:endParaRPr>
          </a:p>
        </p:txBody>
      </p:sp>
      <p:sp>
        <p:nvSpPr>
          <p:cNvPr id="18" name="object 2"/>
          <p:cNvSpPr txBox="1"/>
          <p:nvPr/>
        </p:nvSpPr>
        <p:spPr>
          <a:xfrm>
            <a:off x="775170" y="627534"/>
            <a:ext cx="8303201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0" marR="381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400" b="1" spc="206" dirty="0" smtClean="0">
                <a:cs typeface="Calibri"/>
              </a:rPr>
              <a:t>  Оплата медицинской помощи больным с гепатитом С</a:t>
            </a:r>
            <a:endParaRPr sz="1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484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611560" cy="5143500"/>
          </a:xfrm>
          <a:prstGeom prst="rect">
            <a:avLst/>
          </a:prstGeom>
          <a:gradFill>
            <a:gsLst>
              <a:gs pos="0">
                <a:srgbClr val="B4DCEA"/>
              </a:gs>
              <a:gs pos="0">
                <a:schemeClr val="tx2">
                  <a:lumMod val="20000"/>
                  <a:lumOff val="80000"/>
                </a:schemeClr>
              </a:gs>
              <a:gs pos="0">
                <a:srgbClr val="A6DFE2">
                  <a:alpha val="72000"/>
                </a:srgbClr>
              </a:gs>
              <a:gs pos="100000">
                <a:schemeClr val="bg1">
                  <a:lumMod val="75000"/>
                </a:schemeClr>
              </a:gs>
              <a:gs pos="0">
                <a:schemeClr val="bg2">
                  <a:lumMod val="9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solidFill>
              <a:schemeClr val="bg1"/>
            </a:solidFill>
          </a:ln>
          <a:effectLst>
            <a:reflection endPos="0" dist="508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Новеллы 2025</a:t>
            </a:r>
            <a:endParaRPr lang="ru-RU" dirty="0"/>
          </a:p>
        </p:txBody>
      </p:sp>
      <p:sp>
        <p:nvSpPr>
          <p:cNvPr id="17" name="object 2"/>
          <p:cNvSpPr txBox="1"/>
          <p:nvPr/>
        </p:nvSpPr>
        <p:spPr>
          <a:xfrm>
            <a:off x="775171" y="195486"/>
            <a:ext cx="854935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0" marR="381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400" b="1" spc="206" dirty="0" smtClean="0">
                <a:cs typeface="Calibri"/>
              </a:rPr>
              <a:t>  Школы с хроническими неинфекционными заболеваниями</a:t>
            </a:r>
            <a:endParaRPr sz="1400" dirty="0">
              <a:cs typeface="Calibri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27534"/>
            <a:ext cx="2975315" cy="4299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27984" y="701616"/>
            <a:ext cx="42917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Распределены плановые объемы по видам школ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4508435" y="1419622"/>
            <a:ext cx="43954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Стоимость будет утверждена на мартовской КРТП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4530139" y="2106365"/>
            <a:ext cx="4373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В реестрах счетах учет по видам школ : добавляются новый виды услуг по видам школ 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4530139" y="2931790"/>
            <a:ext cx="46138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Количество посещений в соответствии с Приказом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19753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khaOMS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Другая 1">
      <a:majorFont>
        <a:latin typeface="Zona Pro ExtraBold"/>
        <a:ea typeface=""/>
        <a:cs typeface=""/>
      </a:majorFont>
      <a:minorFont>
        <a:latin typeface="Zona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khaOMS" id="{741BA2DC-FBF2-456C-A698-0178F8FF2FDA}" vid="{E5F6892B-E6BD-4D00-BF1E-7CBF2EA3E2C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18198</TotalTime>
  <Words>1068</Words>
  <Application>Microsoft Office PowerPoint</Application>
  <PresentationFormat>Экран (16:9)</PresentationFormat>
  <Paragraphs>492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SakhaOMS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krivosheeva</dc:creator>
  <cp:lastModifiedBy>krivosheeva</cp:lastModifiedBy>
  <cp:revision>138</cp:revision>
  <dcterms:created xsi:type="dcterms:W3CDTF">2022-03-31T02:30:08Z</dcterms:created>
  <dcterms:modified xsi:type="dcterms:W3CDTF">2025-03-13T03:50:04Z</dcterms:modified>
</cp:coreProperties>
</file>